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6" r:id="rId5"/>
    <p:sldMasterId id="2147483681" r:id="rId6"/>
    <p:sldMasterId id="2147483694" r:id="rId7"/>
    <p:sldMasterId id="2147483708" r:id="rId8"/>
    <p:sldMasterId id="2147483722" r:id="rId9"/>
  </p:sldMasterIdLst>
  <p:notesMasterIdLst>
    <p:notesMasterId r:id="rId55"/>
  </p:notesMasterIdLst>
  <p:handoutMasterIdLst>
    <p:handoutMasterId r:id="rId56"/>
  </p:handoutMasterIdLst>
  <p:sldIdLst>
    <p:sldId id="259" r:id="rId10"/>
    <p:sldId id="980" r:id="rId11"/>
    <p:sldId id="977" r:id="rId12"/>
    <p:sldId id="1073" r:id="rId13"/>
    <p:sldId id="1074" r:id="rId14"/>
    <p:sldId id="1075" r:id="rId15"/>
    <p:sldId id="981" r:id="rId16"/>
    <p:sldId id="982" r:id="rId17"/>
    <p:sldId id="984" r:id="rId18"/>
    <p:sldId id="985" r:id="rId19"/>
    <p:sldId id="986" r:id="rId20"/>
    <p:sldId id="987" r:id="rId21"/>
    <p:sldId id="988" r:id="rId22"/>
    <p:sldId id="989" r:id="rId23"/>
    <p:sldId id="990" r:id="rId24"/>
    <p:sldId id="1076" r:id="rId25"/>
    <p:sldId id="1070" r:id="rId26"/>
    <p:sldId id="991" r:id="rId27"/>
    <p:sldId id="1071" r:id="rId28"/>
    <p:sldId id="1077" r:id="rId29"/>
    <p:sldId id="1000" r:id="rId30"/>
    <p:sldId id="1002" r:id="rId31"/>
    <p:sldId id="1078" r:id="rId32"/>
    <p:sldId id="1010" r:id="rId33"/>
    <p:sldId id="1011" r:id="rId34"/>
    <p:sldId id="1012" r:id="rId35"/>
    <p:sldId id="1013" r:id="rId36"/>
    <p:sldId id="1014" r:id="rId37"/>
    <p:sldId id="1015" r:id="rId38"/>
    <p:sldId id="1017" r:id="rId39"/>
    <p:sldId id="1018" r:id="rId40"/>
    <p:sldId id="1020" r:id="rId41"/>
    <p:sldId id="1021" r:id="rId42"/>
    <p:sldId id="1112" r:id="rId43"/>
    <p:sldId id="1113" r:id="rId44"/>
    <p:sldId id="1079" r:id="rId45"/>
    <p:sldId id="1023" r:id="rId46"/>
    <p:sldId id="1027" r:id="rId47"/>
    <p:sldId id="1080" r:id="rId48"/>
    <p:sldId id="1024" r:id="rId49"/>
    <p:sldId id="1110" r:id="rId50"/>
    <p:sldId id="979" r:id="rId51"/>
    <p:sldId id="978" r:id="rId52"/>
    <p:sldId id="1019" r:id="rId53"/>
    <p:sldId id="111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00"/>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4" autoAdjust="0"/>
  </p:normalViewPr>
  <p:slideViewPr>
    <p:cSldViewPr snapToGrid="0">
      <p:cViewPr varScale="1">
        <p:scale>
          <a:sx n="97" d="100"/>
          <a:sy n="97" d="100"/>
        </p:scale>
        <p:origin x="619" y="92"/>
      </p:cViewPr>
      <p:guideLst/>
    </p:cSldViewPr>
  </p:slideViewPr>
  <p:notesTextViewPr>
    <p:cViewPr>
      <p:scale>
        <a:sx n="1" d="1"/>
        <a:sy n="1" d="1"/>
      </p:scale>
      <p:origin x="0" y="0"/>
    </p:cViewPr>
  </p:notesTextViewPr>
  <p:notesViewPr>
    <p:cSldViewPr snapToGrid="0">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presProps" Target="pres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8E9443-B780-4D8E-8776-7A995C979C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4DE133D-A4C6-481B-B45D-810A030F03EC}"/>
              </a:ext>
            </a:extLst>
          </p:cNvPr>
          <p:cNvSpPr>
            <a:spLocks noGrp="1"/>
          </p:cNvSpPr>
          <p:nvPr>
            <p:ph type="dt" sz="quarter" idx="1"/>
          </p:nvPr>
        </p:nvSpPr>
        <p:spPr>
          <a:xfrm>
            <a:off x="3884613" y="-14067"/>
            <a:ext cx="2971800" cy="458788"/>
          </a:xfrm>
          <a:prstGeom prst="rect">
            <a:avLst/>
          </a:prstGeom>
        </p:spPr>
        <p:txBody>
          <a:bodyPr vert="horz" lIns="91440" tIns="45720" rIns="91440" bIns="45720" rtlCol="0"/>
          <a:lstStyle>
            <a:lvl1pPr algn="r">
              <a:defRPr sz="1200"/>
            </a:lvl1pPr>
          </a:lstStyle>
          <a:p>
            <a:endParaRPr lang="en-GB" dirty="0"/>
          </a:p>
        </p:txBody>
      </p:sp>
      <p:sp>
        <p:nvSpPr>
          <p:cNvPr id="4" name="Footer Placeholder 3">
            <a:extLst>
              <a:ext uri="{FF2B5EF4-FFF2-40B4-BE49-F238E27FC236}">
                <a16:creationId xmlns:a16="http://schemas.microsoft.com/office/drawing/2014/main" id="{9C103D7B-09CB-4D3B-8E3E-AA4E08FBC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D6E4103-4ECA-40B8-BDF3-DDBFB025B6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8BC73F-83D6-4539-A99C-87C620B19D3F}" type="slidenum">
              <a:rPr lang="en-GB" smtClean="0"/>
              <a:t>‹#›</a:t>
            </a:fld>
            <a:endParaRPr lang="en-GB"/>
          </a:p>
        </p:txBody>
      </p:sp>
    </p:spTree>
    <p:extLst>
      <p:ext uri="{BB962C8B-B14F-4D97-AF65-F5344CB8AC3E}">
        <p14:creationId xmlns:p14="http://schemas.microsoft.com/office/powerpoint/2010/main" val="1854141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7FA79E-FFF7-44F4-AA35-63D807AF142F}" type="datetimeFigureOut">
              <a:rPr lang="en-GB" smtClean="0"/>
              <a:t>06/09/2022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19FDA-7568-44D5-958D-98CAD4D94F15}" type="slidenum">
              <a:rPr lang="en-GB" smtClean="0"/>
              <a:t>‹#›</a:t>
            </a:fld>
            <a:endParaRPr lang="en-GB"/>
          </a:p>
        </p:txBody>
      </p:sp>
    </p:spTree>
    <p:extLst>
      <p:ext uri="{BB962C8B-B14F-4D97-AF65-F5344CB8AC3E}">
        <p14:creationId xmlns:p14="http://schemas.microsoft.com/office/powerpoint/2010/main" val="1178905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428515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04741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88343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43024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73786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43498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84395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57279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32746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25857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1663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31204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99204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97556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01587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58877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08541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18935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06770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57413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57057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96160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58766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40927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62260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464847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5452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073480" rtl="0" eaLnBrk="1" fontAlgn="auto" latinLnBrk="0" hangingPunct="1">
              <a:lnSpc>
                <a:spcPct val="100000"/>
              </a:lnSpc>
              <a:spcBef>
                <a:spcPts val="0"/>
              </a:spcBef>
              <a:spcAft>
                <a:spcPts val="0"/>
              </a:spcAft>
              <a:buClrTx/>
              <a:buSzTx/>
              <a:buFontTx/>
              <a:buNone/>
              <a:tabLst/>
              <a:defRPr/>
            </a:pPr>
            <a:fld id="{BFB15F7E-77FC-4669-BC18-53B517DDAE5E}"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073480" rtl="0" eaLnBrk="1" fontAlgn="auto" latinLnBrk="0" hangingPunct="1">
                <a:lnSpc>
                  <a:spcPct val="100000"/>
                </a:lnSpc>
                <a:spcBef>
                  <a:spcPts val="0"/>
                </a:spcBef>
                <a:spcAft>
                  <a:spcPts val="0"/>
                </a:spcAft>
                <a:buClrTx/>
                <a:buSzTx/>
                <a:buFontTx/>
                <a:buNone/>
                <a:tabLst/>
                <a:defRPr/>
              </a:pPr>
              <a:t>34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02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073480" rtl="0" eaLnBrk="1" fontAlgn="auto" latinLnBrk="0" hangingPunct="1">
              <a:lnSpc>
                <a:spcPct val="100000"/>
              </a:lnSpc>
              <a:spcBef>
                <a:spcPts val="0"/>
              </a:spcBef>
              <a:spcAft>
                <a:spcPts val="0"/>
              </a:spcAft>
              <a:buClrTx/>
              <a:buSzTx/>
              <a:buFontTx/>
              <a:buNone/>
              <a:tabLst/>
              <a:defRPr/>
            </a:pPr>
            <a:fld id="{BFB15F7E-77FC-4669-BC18-53B517DDAE5E}"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073480" rtl="0" eaLnBrk="1" fontAlgn="auto" latinLnBrk="0" hangingPunct="1">
                <a:lnSpc>
                  <a:spcPct val="100000"/>
                </a:lnSpc>
                <a:spcBef>
                  <a:spcPts val="0"/>
                </a:spcBef>
                <a:spcAft>
                  <a:spcPts val="0"/>
                </a:spcAft>
                <a:buClrTx/>
                <a:buSzTx/>
                <a:buFontTx/>
                <a:buNone/>
                <a:tabLst/>
                <a:defRPr/>
              </a:pPr>
              <a:t>35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360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 died on Fathers Day. RA said 3 people</a:t>
            </a:r>
            <a:r>
              <a:rPr lang="en-GB" baseline="0" dirty="0"/>
              <a:t> were expected to operate the machinery but only 2 were on this day. Joseph’s training had expired.</a:t>
            </a:r>
            <a:r>
              <a:rPr lang="en-GB" b="0" i="0" dirty="0">
                <a:solidFill>
                  <a:srgbClr val="0F0F0F"/>
                </a:solidFill>
                <a:effectLst/>
                <a:latin typeface="Lato"/>
              </a:rPr>
              <a:t> Pressure should have been 13,500 psi. Person next to him</a:t>
            </a:r>
            <a:r>
              <a:rPr lang="en-GB" b="0" i="0" baseline="0" dirty="0">
                <a:solidFill>
                  <a:srgbClr val="0F0F0F"/>
                </a:solidFill>
                <a:effectLst/>
                <a:latin typeface="Lato"/>
              </a:rPr>
              <a:t> shut the equipment off, no direct operated foot pedal. </a:t>
            </a:r>
            <a:endParaRPr lang="en-GB" b="0" i="0" dirty="0">
              <a:solidFill>
                <a:srgbClr val="0F0F0F"/>
              </a:solidFill>
              <a:effectLst/>
              <a:latin typeface="Lato"/>
            </a:endParaRPr>
          </a:p>
          <a:p>
            <a:r>
              <a:rPr lang="en-GB" b="0" i="0" dirty="0">
                <a:solidFill>
                  <a:srgbClr val="0F0F0F"/>
                </a:solidFill>
                <a:effectLst/>
                <a:latin typeface="Lato"/>
              </a:rPr>
              <a:t>Quite commonly accidents result in contact by the jet with an operator’s skin, causing an injury similar to a gunshot wound. When this occurs there’s also a high probability of infection because of contaminants being driven deep into the surrounding tissues.</a:t>
            </a:r>
            <a:endParaRPr lang="en-GB" dirty="0"/>
          </a:p>
          <a:p>
            <a:endParaRPr lang="en-GB" dirty="0"/>
          </a:p>
        </p:txBody>
      </p:sp>
    </p:spTree>
    <p:extLst>
      <p:ext uri="{BB962C8B-B14F-4D97-AF65-F5344CB8AC3E}">
        <p14:creationId xmlns:p14="http://schemas.microsoft.com/office/powerpoint/2010/main" val="3040578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21688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28821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84640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17693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70926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587660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367594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789460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8992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7943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92469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5335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2062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87611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334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1866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63526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88517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1663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7416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090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852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155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42998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79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487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28314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0170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67111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83971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12288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15650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42280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04867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15418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8479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597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430815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82935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69363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18838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431663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89464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911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77259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90050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3035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695016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181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345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78455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373857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61473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76907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70761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680761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782981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56115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895762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7767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756445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600686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7263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758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674669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994291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513024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007567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94842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478404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950572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702723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2638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302286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502395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726562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3554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078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7823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27131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797394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2.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2.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2.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2787FE-8CBB-6248-9619-3941DE55C1B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15940" y="6081084"/>
            <a:ext cx="2111379" cy="539751"/>
          </a:xfrm>
          <a:prstGeom prst="rect">
            <a:avLst/>
          </a:prstGeom>
        </p:spPr>
      </p:pic>
    </p:spTree>
    <p:extLst>
      <p:ext uri="{BB962C8B-B14F-4D97-AF65-F5344CB8AC3E}">
        <p14:creationId xmlns:p14="http://schemas.microsoft.com/office/powerpoint/2010/main" val="3762197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10400598" y="6359314"/>
            <a:ext cx="95320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354606561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264091571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70260455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10373292" y="6356350"/>
            <a:ext cx="9805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17519648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10345947" y="6356350"/>
            <a:ext cx="100785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214865403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34.gif"/></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image" Target="../media/image51.jpeg"/><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61.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6.xml"/><Relationship Id="rId1" Type="http://schemas.openxmlformats.org/officeDocument/2006/relationships/slideLayout" Target="../slideLayouts/slideLayout10.xml"/><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10.xml"/><Relationship Id="rId5" Type="http://schemas.openxmlformats.org/officeDocument/2006/relationships/image" Target="../media/image72.png"/><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E85F-170D-B94D-BA35-E3F2E3C164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4146" y="4127252"/>
            <a:ext cx="8567854" cy="2730748"/>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515938" y="1883640"/>
            <a:ext cx="5711971" cy="304698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Risk </a:t>
            </a:r>
            <a:r>
              <a:rPr kumimoji="0" lang="en-US" sz="4800" b="1" i="0" u="none" strike="noStrike" kern="1200" cap="none" spc="-100" normalizeH="0" baseline="0" noProof="0" dirty="0" smtClean="0">
                <a:ln>
                  <a:noFill/>
                </a:ln>
                <a:solidFill>
                  <a:srgbClr val="2E2D62"/>
                </a:solidFill>
                <a:effectLst/>
                <a:uLnTx/>
                <a:uFillTx/>
                <a:latin typeface="Arial" panose="020B0604020202020204" pitchFamily="34" charset="0"/>
                <a:ea typeface="+mn-ea"/>
                <a:cs typeface="Arial" panose="020B0604020202020204" pitchFamily="34" charset="0"/>
              </a:rPr>
              <a:t>Assessment Awareness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100" normalizeH="0" baseline="0" noProof="0" dirty="0" smtClean="0">
              <a:ln>
                <a:noFill/>
              </a:ln>
              <a:solidFill>
                <a:srgbClr val="2E2D6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spc="-100" dirty="0" smtClean="0">
                <a:solidFill>
                  <a:srgbClr val="2E2D62"/>
                </a:solidFill>
                <a:latin typeface="Arial" panose="020B0604020202020204" pitchFamily="34" charset="0"/>
                <a:cs typeface="Arial" panose="020B0604020202020204" pitchFamily="34" charset="0"/>
              </a:rPr>
              <a:t>Laura Davies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100" normalizeH="0" baseline="0" noProof="0" dirty="0" smtClean="0">
                <a:ln>
                  <a:noFill/>
                </a:ln>
                <a:solidFill>
                  <a:srgbClr val="2E2D62"/>
                </a:solidFill>
                <a:effectLst/>
                <a:uLnTx/>
                <a:uFillTx/>
                <a:latin typeface="Arial" panose="020B0604020202020204" pitchFamily="34" charset="0"/>
                <a:cs typeface="Arial" panose="020B0604020202020204" pitchFamily="34" charset="0"/>
              </a:rPr>
              <a:t>DL Team 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100" normalizeH="0" baseline="0" noProof="0" dirty="0" smtClean="0">
                <a:ln>
                  <a:noFill/>
                </a:ln>
                <a:solidFill>
                  <a:srgbClr val="2E2D62"/>
                </a:solidFill>
                <a:effectLst/>
                <a:uLnTx/>
                <a:uFillTx/>
                <a:latin typeface="Arial" panose="020B0604020202020204" pitchFamily="34" charset="0"/>
                <a:cs typeface="Arial" panose="020B0604020202020204" pitchFamily="34" charset="0"/>
              </a:rPr>
              <a:t>SHE Group</a:t>
            </a:r>
            <a:endParaRPr kumimoji="0" lang="en-US" sz="2800" i="0" u="none" strike="noStrike" kern="1200" cap="none" spc="-100" normalizeH="0" baseline="0" noProof="0" dirty="0">
              <a:ln>
                <a:noFill/>
              </a:ln>
              <a:solidFill>
                <a:srgbClr val="2E2D62"/>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E9DA41C-8BD1-2C47-A5C2-2F23DC884D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425005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HSE 5 steps to risk assessment</a:t>
            </a:r>
          </a:p>
        </p:txBody>
      </p:sp>
      <p:sp>
        <p:nvSpPr>
          <p:cNvPr id="7" name="Rectangle 6">
            <a:extLst>
              <a:ext uri="{FF2B5EF4-FFF2-40B4-BE49-F238E27FC236}">
                <a16:creationId xmlns:a16="http://schemas.microsoft.com/office/drawing/2014/main" id="{969C21BF-C8B8-FF4B-A6D0-6E1C20B31F95}"/>
              </a:ext>
            </a:extLst>
          </p:cNvPr>
          <p:cNvSpPr/>
          <p:nvPr/>
        </p:nvSpPr>
        <p:spPr>
          <a:xfrm>
            <a:off x="435728" y="1604223"/>
            <a:ext cx="11170534" cy="4443651"/>
          </a:xfrm>
          <a:prstGeom prst="rect">
            <a:avLst/>
          </a:prstGeom>
        </p:spPr>
        <p:txBody>
          <a:bodyPr wrap="square">
            <a:noAutofit/>
          </a:bodyPr>
          <a:lstStyle/>
          <a:p>
            <a:pPr marL="0" marR="0" lvl="0" indent="0" algn="r" defTabSz="914400" rtl="0" eaLnBrk="1" fontAlgn="auto" latinLnBrk="0" hangingPunct="1">
              <a:lnSpc>
                <a:spcPct val="110000"/>
              </a:lnSpc>
              <a:spcBef>
                <a:spcPts val="0"/>
              </a:spcBef>
              <a:spcAft>
                <a:spcPts val="600"/>
              </a:spcAft>
              <a:buClrTx/>
              <a:buSzTx/>
              <a:buFontTx/>
              <a:buNone/>
              <a:tabLst/>
              <a:defRPr/>
            </a:pPr>
            <a:endParaRPr kumimoji="0" lang="en-GB" sz="3200" b="0" i="0" u="none" strike="noStrike" kern="1200" cap="none" spc="0" normalizeH="0" baseline="0" noProof="0">
              <a:ln>
                <a:noFill/>
              </a:ln>
              <a:solidFill>
                <a:srgbClr val="FF6900"/>
              </a:solidFill>
              <a:effectLst/>
              <a:uLnTx/>
              <a:uFillTx/>
              <a:latin typeface="Arial"/>
              <a:ea typeface="+mn-ea"/>
              <a:cs typeface="Arial"/>
            </a:endParaRP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pic>
        <p:nvPicPr>
          <p:cNvPr id="10" name="Picture 2">
            <a:extLst>
              <a:ext uri="{FF2B5EF4-FFF2-40B4-BE49-F238E27FC236}">
                <a16:creationId xmlns:a16="http://schemas.microsoft.com/office/drawing/2014/main" id="{E48D2107-B23A-4994-A916-8295A0A87A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12146" y="4834386"/>
            <a:ext cx="13223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76B75AF6-BB93-4244-AEDA-A41EBE33405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85652" y="1139364"/>
            <a:ext cx="5184576" cy="4913383"/>
          </a:xfrm>
          <a:prstGeom prst="rect">
            <a:avLst/>
          </a:prstGeom>
        </p:spPr>
      </p:pic>
      <p:pic>
        <p:nvPicPr>
          <p:cNvPr id="12" name="Picture 2">
            <a:extLst>
              <a:ext uri="{FF2B5EF4-FFF2-40B4-BE49-F238E27FC236}">
                <a16:creationId xmlns:a16="http://schemas.microsoft.com/office/drawing/2014/main" id="{B6F8D0A5-B7D8-4F37-9DF5-4D82666CC8A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69489" y="1087998"/>
            <a:ext cx="2560712" cy="76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D5B23518-5BF6-4E7B-AA85-9C18A015F88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61174" y="3207748"/>
            <a:ext cx="2196207" cy="1522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36ECA89B-E1A6-4FE7-9B63-CB7F8B3C2F03}"/>
              </a:ext>
            </a:extLst>
          </p:cNvPr>
          <p:cNvSpPr txBox="1"/>
          <p:nvPr/>
        </p:nvSpPr>
        <p:spPr>
          <a:xfrm>
            <a:off x="1705469" y="2653606"/>
            <a:ext cx="1980183" cy="584775"/>
          </a:xfrm>
          <a:prstGeom prst="rect">
            <a:avLst/>
          </a:prstGeom>
          <a:noFill/>
        </p:spPr>
        <p:txBody>
          <a:bodyPr wrap="square" rtlCol="0">
            <a:spAutoFit/>
          </a:bodyPr>
          <a:lstStyle/>
          <a:p>
            <a:r>
              <a:rPr lang="en-GB" sz="3200" b="1" dirty="0">
                <a:solidFill>
                  <a:srgbClr val="626262"/>
                </a:solidFill>
              </a:rPr>
              <a:t>SFAIRP</a:t>
            </a:r>
          </a:p>
        </p:txBody>
      </p:sp>
      <p:sp>
        <p:nvSpPr>
          <p:cNvPr id="15" name="TextBox 14">
            <a:extLst>
              <a:ext uri="{FF2B5EF4-FFF2-40B4-BE49-F238E27FC236}">
                <a16:creationId xmlns:a16="http://schemas.microsoft.com/office/drawing/2014/main" id="{6C608251-6C63-4EDB-A124-6A3B049D7803}"/>
              </a:ext>
            </a:extLst>
          </p:cNvPr>
          <p:cNvSpPr txBox="1"/>
          <p:nvPr/>
        </p:nvSpPr>
        <p:spPr>
          <a:xfrm>
            <a:off x="920258" y="4730659"/>
            <a:ext cx="1224136" cy="923330"/>
          </a:xfrm>
          <a:prstGeom prst="rect">
            <a:avLst/>
          </a:prstGeom>
          <a:noFill/>
        </p:spPr>
        <p:txBody>
          <a:bodyPr wrap="square" rtlCol="0">
            <a:spAutoFit/>
          </a:bodyPr>
          <a:lstStyle/>
          <a:p>
            <a:r>
              <a:rPr lang="en-GB" dirty="0">
                <a:solidFill>
                  <a:srgbClr val="626262"/>
                </a:solidFill>
              </a:rPr>
              <a:t>Difficulty;</a:t>
            </a:r>
          </a:p>
          <a:p>
            <a:r>
              <a:rPr lang="en-GB" dirty="0">
                <a:solidFill>
                  <a:srgbClr val="626262"/>
                </a:solidFill>
              </a:rPr>
              <a:t>Time; and </a:t>
            </a:r>
          </a:p>
          <a:p>
            <a:r>
              <a:rPr lang="en-GB" dirty="0">
                <a:solidFill>
                  <a:srgbClr val="626262"/>
                </a:solidFill>
              </a:rPr>
              <a:t>Money</a:t>
            </a:r>
          </a:p>
        </p:txBody>
      </p:sp>
      <p:sp>
        <p:nvSpPr>
          <p:cNvPr id="16" name="TextBox 15">
            <a:extLst>
              <a:ext uri="{FF2B5EF4-FFF2-40B4-BE49-F238E27FC236}">
                <a16:creationId xmlns:a16="http://schemas.microsoft.com/office/drawing/2014/main" id="{A91D147A-7F1A-46A4-B23B-685C99188086}"/>
              </a:ext>
            </a:extLst>
          </p:cNvPr>
          <p:cNvSpPr txBox="1"/>
          <p:nvPr/>
        </p:nvSpPr>
        <p:spPr>
          <a:xfrm rot="19920349">
            <a:off x="102188" y="1504734"/>
            <a:ext cx="1957347" cy="923330"/>
          </a:xfrm>
          <a:prstGeom prst="rect">
            <a:avLst/>
          </a:prstGeom>
          <a:noFill/>
        </p:spPr>
        <p:txBody>
          <a:bodyPr wrap="square" rtlCol="0">
            <a:spAutoFit/>
          </a:bodyPr>
          <a:lstStyle/>
          <a:p>
            <a:r>
              <a:rPr lang="en-GB" dirty="0">
                <a:solidFill>
                  <a:srgbClr val="FF6900"/>
                </a:solidFill>
              </a:rPr>
              <a:t>How do I know if my RA is suitable and sufficient?</a:t>
            </a:r>
          </a:p>
        </p:txBody>
      </p:sp>
    </p:spTree>
    <p:extLst>
      <p:ext uri="{BB962C8B-B14F-4D97-AF65-F5344CB8AC3E}">
        <p14:creationId xmlns:p14="http://schemas.microsoft.com/office/powerpoint/2010/main" val="3751020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4F01836-4DE7-4500-AB64-5548A9B0BA8B}"/>
              </a:ext>
            </a:extLst>
          </p:cNvPr>
          <p:cNvGrpSpPr/>
          <p:nvPr/>
        </p:nvGrpSpPr>
        <p:grpSpPr>
          <a:xfrm>
            <a:off x="3382710" y="808676"/>
            <a:ext cx="7901535" cy="6030682"/>
            <a:chOff x="3382710" y="988196"/>
            <a:chExt cx="7901535" cy="6030682"/>
          </a:xfrm>
        </p:grpSpPr>
        <p:grpSp>
          <p:nvGrpSpPr>
            <p:cNvPr id="18" name="Group 17">
              <a:extLst>
                <a:ext uri="{FF2B5EF4-FFF2-40B4-BE49-F238E27FC236}">
                  <a16:creationId xmlns:a16="http://schemas.microsoft.com/office/drawing/2014/main" id="{B2C7D102-68D8-49BB-9EA0-FD77A0FE5C35}"/>
                </a:ext>
              </a:extLst>
            </p:cNvPr>
            <p:cNvGrpSpPr/>
            <p:nvPr/>
          </p:nvGrpSpPr>
          <p:grpSpPr>
            <a:xfrm>
              <a:off x="3382710" y="988196"/>
              <a:ext cx="7901535" cy="6030682"/>
              <a:chOff x="3382710" y="988196"/>
              <a:chExt cx="7901535" cy="6030682"/>
            </a:xfrm>
          </p:grpSpPr>
          <p:pic>
            <p:nvPicPr>
              <p:cNvPr id="20" name="Content Placeholder 5">
                <a:extLst>
                  <a:ext uri="{FF2B5EF4-FFF2-40B4-BE49-F238E27FC236}">
                    <a16:creationId xmlns:a16="http://schemas.microsoft.com/office/drawing/2014/main" id="{3A417DE0-36D0-4A9D-982B-529425D9D0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9054" y="988196"/>
                <a:ext cx="7765191" cy="4922505"/>
              </a:xfrm>
              <a:prstGeom prst="rect">
                <a:avLst/>
              </a:prstGeom>
            </p:spPr>
          </p:pic>
          <p:pic>
            <p:nvPicPr>
              <p:cNvPr id="21" name="Picture 20">
                <a:extLst>
                  <a:ext uri="{FF2B5EF4-FFF2-40B4-BE49-F238E27FC236}">
                    <a16:creationId xmlns:a16="http://schemas.microsoft.com/office/drawing/2014/main" id="{C3A889A9-8746-432F-B72B-646DF7E8DB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4587" y="5823058"/>
                <a:ext cx="6345034" cy="1195820"/>
              </a:xfrm>
              <a:prstGeom prst="rect">
                <a:avLst/>
              </a:prstGeom>
            </p:spPr>
          </p:pic>
          <p:sp>
            <p:nvSpPr>
              <p:cNvPr id="22" name="Oval 21">
                <a:extLst>
                  <a:ext uri="{FF2B5EF4-FFF2-40B4-BE49-F238E27FC236}">
                    <a16:creationId xmlns:a16="http://schemas.microsoft.com/office/drawing/2014/main" id="{CF66A754-A6CB-4C2A-86F8-38A6CD7EA670}"/>
                  </a:ext>
                </a:extLst>
              </p:cNvPr>
              <p:cNvSpPr/>
              <p:nvPr/>
            </p:nvSpPr>
            <p:spPr>
              <a:xfrm>
                <a:off x="3662388" y="6286500"/>
                <a:ext cx="1363891" cy="57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34A5E43F-4736-4D8F-B95D-D1859F30F2FE}"/>
                  </a:ext>
                </a:extLst>
              </p:cNvPr>
              <p:cNvSpPr/>
              <p:nvPr/>
            </p:nvSpPr>
            <p:spPr>
              <a:xfrm>
                <a:off x="8152383" y="3088357"/>
                <a:ext cx="921286" cy="57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ECA26DA-DE0C-47B8-9FD8-8C6EEDB74123}"/>
                  </a:ext>
                </a:extLst>
              </p:cNvPr>
              <p:cNvSpPr/>
              <p:nvPr/>
            </p:nvSpPr>
            <p:spPr>
              <a:xfrm>
                <a:off x="3382710" y="3059217"/>
                <a:ext cx="921286" cy="57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EC4F1FF8-3C72-4B62-8050-0C7482BD9222}"/>
                  </a:ext>
                </a:extLst>
              </p:cNvPr>
              <p:cNvSpPr/>
              <p:nvPr/>
            </p:nvSpPr>
            <p:spPr>
              <a:xfrm>
                <a:off x="9528563" y="3087144"/>
                <a:ext cx="921286" cy="57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AECEFB6E-54E4-4741-89D4-B59C546F8639}"/>
                  </a:ext>
                </a:extLst>
              </p:cNvPr>
              <p:cNvSpPr/>
              <p:nvPr/>
            </p:nvSpPr>
            <p:spPr>
              <a:xfrm>
                <a:off x="4260551" y="3087144"/>
                <a:ext cx="921286" cy="57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a:extLst>
                  <a:ext uri="{FF2B5EF4-FFF2-40B4-BE49-F238E27FC236}">
                    <a16:creationId xmlns:a16="http://schemas.microsoft.com/office/drawing/2014/main" id="{2D03B17B-513B-4561-B3B5-60D0AED1DDD9}"/>
                  </a:ext>
                </a:extLst>
              </p:cNvPr>
              <p:cNvCxnSpPr>
                <a:cxnSpLocks/>
              </p:cNvCxnSpPr>
              <p:nvPr/>
            </p:nvCxnSpPr>
            <p:spPr bwMode="auto">
              <a:xfrm>
                <a:off x="3685649" y="3730918"/>
                <a:ext cx="5776059"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sp>
          <p:nvSpPr>
            <p:cNvPr id="19" name="Rectangle 18">
              <a:extLst>
                <a:ext uri="{FF2B5EF4-FFF2-40B4-BE49-F238E27FC236}">
                  <a16:creationId xmlns:a16="http://schemas.microsoft.com/office/drawing/2014/main" id="{41207EBD-C13D-41F8-BA98-854CED4BDC97}"/>
                </a:ext>
              </a:extLst>
            </p:cNvPr>
            <p:cNvSpPr/>
            <p:nvPr/>
          </p:nvSpPr>
          <p:spPr>
            <a:xfrm>
              <a:off x="5626645" y="1060255"/>
              <a:ext cx="3074180" cy="19634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STFC Risk assessment proforma</a:t>
            </a:r>
          </a:p>
        </p:txBody>
      </p:sp>
      <p:sp>
        <p:nvSpPr>
          <p:cNvPr id="7" name="Rectangle 6">
            <a:extLst>
              <a:ext uri="{FF2B5EF4-FFF2-40B4-BE49-F238E27FC236}">
                <a16:creationId xmlns:a16="http://schemas.microsoft.com/office/drawing/2014/main" id="{969C21BF-C8B8-FF4B-A6D0-6E1C20B31F95}"/>
              </a:ext>
            </a:extLst>
          </p:cNvPr>
          <p:cNvSpPr/>
          <p:nvPr/>
        </p:nvSpPr>
        <p:spPr>
          <a:xfrm>
            <a:off x="435728" y="1604223"/>
            <a:ext cx="11170534" cy="4443651"/>
          </a:xfrm>
          <a:prstGeom prst="rect">
            <a:avLst/>
          </a:prstGeom>
        </p:spPr>
        <p:txBody>
          <a:bodyPr wrap="square">
            <a:noAutofit/>
          </a:bodyPr>
          <a:lstStyle/>
          <a:p>
            <a:pPr marL="0" marR="0" lvl="0" indent="0" algn="r" defTabSz="914400" rtl="0" eaLnBrk="1" fontAlgn="auto" latinLnBrk="0" hangingPunct="1">
              <a:lnSpc>
                <a:spcPct val="110000"/>
              </a:lnSpc>
              <a:spcBef>
                <a:spcPts val="0"/>
              </a:spcBef>
              <a:spcAft>
                <a:spcPts val="600"/>
              </a:spcAft>
              <a:buClrTx/>
              <a:buSzTx/>
              <a:buFontTx/>
              <a:buNone/>
              <a:tabLst/>
              <a:defRPr/>
            </a:pPr>
            <a:endParaRPr kumimoji="0" lang="en-GB" sz="3200" b="0" i="0" u="none" strike="noStrike" kern="1200" cap="none" spc="0" normalizeH="0" baseline="0" noProof="0">
              <a:ln>
                <a:noFill/>
              </a:ln>
              <a:solidFill>
                <a:srgbClr val="FF6900"/>
              </a:solidFill>
              <a:effectLst/>
              <a:uLnTx/>
              <a:uFillTx/>
              <a:latin typeface="Arial"/>
              <a:ea typeface="+mn-ea"/>
              <a:cs typeface="Arial"/>
            </a:endParaRP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55983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99B4B31-7FF5-4236-A1FE-9144F24D5766}"/>
              </a:ext>
            </a:extLst>
          </p:cNvPr>
          <p:cNvPicPr>
            <a:picLocks noChangeAspect="1"/>
          </p:cNvPicPr>
          <p:nvPr/>
        </p:nvPicPr>
        <p:blipFill>
          <a:blip r:embed="rId3"/>
          <a:stretch>
            <a:fillRect/>
          </a:stretch>
        </p:blipFill>
        <p:spPr>
          <a:xfrm>
            <a:off x="508560" y="969941"/>
            <a:ext cx="10522854" cy="1925530"/>
          </a:xfrm>
          <a:prstGeom prst="rect">
            <a:avLst/>
          </a:prstGeom>
        </p:spPr>
      </p:pic>
      <p:sp>
        <p:nvSpPr>
          <p:cNvPr id="6" name="TextBox 5">
            <a:extLst>
              <a:ext uri="{FF2B5EF4-FFF2-40B4-BE49-F238E27FC236}">
                <a16:creationId xmlns:a16="http://schemas.microsoft.com/office/drawing/2014/main" id="{38F8AE16-1515-D548-8573-B34277D820AF}"/>
              </a:ext>
            </a:extLst>
          </p:cNvPr>
          <p:cNvSpPr txBox="1"/>
          <p:nvPr/>
        </p:nvSpPr>
        <p:spPr>
          <a:xfrm>
            <a:off x="443789"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Setting the scene</a:t>
            </a:r>
          </a:p>
        </p:txBody>
      </p:sp>
      <p:sp>
        <p:nvSpPr>
          <p:cNvPr id="7" name="Rectangle 6">
            <a:extLst>
              <a:ext uri="{FF2B5EF4-FFF2-40B4-BE49-F238E27FC236}">
                <a16:creationId xmlns:a16="http://schemas.microsoft.com/office/drawing/2014/main" id="{969C21BF-C8B8-FF4B-A6D0-6E1C20B31F95}"/>
              </a:ext>
            </a:extLst>
          </p:cNvPr>
          <p:cNvSpPr/>
          <p:nvPr/>
        </p:nvSpPr>
        <p:spPr>
          <a:xfrm>
            <a:off x="435728" y="1604223"/>
            <a:ext cx="11170534" cy="4443651"/>
          </a:xfrm>
          <a:prstGeom prst="rect">
            <a:avLst/>
          </a:prstGeom>
        </p:spPr>
        <p:txBody>
          <a:bodyPr wrap="square">
            <a:noAutofit/>
          </a:bodyPr>
          <a:lstStyle/>
          <a:p>
            <a:pPr marL="0" marR="0" lvl="0" indent="0" algn="r" defTabSz="914400" rtl="0" eaLnBrk="1" fontAlgn="auto" latinLnBrk="0" hangingPunct="1">
              <a:lnSpc>
                <a:spcPct val="110000"/>
              </a:lnSpc>
              <a:spcBef>
                <a:spcPts val="0"/>
              </a:spcBef>
              <a:spcAft>
                <a:spcPts val="600"/>
              </a:spcAft>
              <a:buClrTx/>
              <a:buSzTx/>
              <a:buFontTx/>
              <a:buNone/>
              <a:tabLst/>
              <a:defRPr/>
            </a:pPr>
            <a:endParaRPr kumimoji="0" lang="en-GB" sz="3200" b="0" i="0" u="none" strike="noStrike" kern="1200" cap="none" spc="0" normalizeH="0" baseline="0" noProof="0">
              <a:ln>
                <a:noFill/>
              </a:ln>
              <a:solidFill>
                <a:srgbClr val="FF6900"/>
              </a:solidFill>
              <a:effectLst/>
              <a:uLnTx/>
              <a:uFillTx/>
              <a:latin typeface="Arial"/>
              <a:ea typeface="+mn-ea"/>
              <a:cs typeface="Arial"/>
            </a:endParaRP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4F8C37CA-D548-4A8A-B232-AB8A1F8B7EA7}"/>
              </a:ext>
            </a:extLst>
          </p:cNvPr>
          <p:cNvSpPr/>
          <p:nvPr/>
        </p:nvSpPr>
        <p:spPr>
          <a:xfrm>
            <a:off x="356447" y="2867294"/>
            <a:ext cx="10719460" cy="3970318"/>
          </a:xfrm>
          <a:prstGeom prst="rect">
            <a:avLst/>
          </a:prstGeom>
        </p:spPr>
        <p:txBody>
          <a:bodyPr wrap="square">
            <a:spAutoFit/>
          </a:bodyPr>
          <a:lstStyle/>
          <a:p>
            <a:pPr marL="342900"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Make it very clear what is being risk assessed</a:t>
            </a:r>
          </a:p>
          <a:p>
            <a:pPr marL="342900"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STFC has multiple sites, state which the RA applies to</a:t>
            </a:r>
          </a:p>
          <a:p>
            <a:pPr marL="342900"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Remember RA is a team effort, include the names of your team</a:t>
            </a:r>
          </a:p>
          <a:p>
            <a:pPr marL="342900"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Persons exposed: think in terms of groups of people</a:t>
            </a:r>
          </a:p>
          <a:p>
            <a:pPr marL="342900"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If Assessor leaves STFC, RA needs to be reviewed and name replaced with current member of staff</a:t>
            </a:r>
          </a:p>
          <a:p>
            <a:pPr marL="342900" indent="-342900" fontAlgn="base">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Any standards statements can be placed under ‘Activity/Task’, e.g.</a:t>
            </a:r>
          </a:p>
          <a:p>
            <a:pPr marL="2871788" lvl="5"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Fire hazards are covered by the building Fire Risk Assessment which is held on the Estates/SHE Database</a:t>
            </a:r>
          </a:p>
          <a:p>
            <a:pPr marL="2871788" lvl="5"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No lone working is allowed</a:t>
            </a:r>
          </a:p>
          <a:p>
            <a:pPr marL="2871788" lvl="5"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Access control is allowed to project member of staff only</a:t>
            </a:r>
          </a:p>
          <a:p>
            <a:pPr marL="2871788" lvl="5"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Add photo of equipment?</a:t>
            </a:r>
          </a:p>
          <a:p>
            <a:pPr marL="2871788" lvl="5"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A method statement accompanies this risk assessment</a:t>
            </a:r>
          </a:p>
          <a:p>
            <a:pPr fontAlgn="base"/>
            <a:endParaRPr lang="en-GB"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6274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Who might be harmed and how?</a:t>
            </a:r>
          </a:p>
        </p:txBody>
      </p:sp>
      <p:sp>
        <p:nvSpPr>
          <p:cNvPr id="7" name="Rectangle 6">
            <a:extLst>
              <a:ext uri="{FF2B5EF4-FFF2-40B4-BE49-F238E27FC236}">
                <a16:creationId xmlns:a16="http://schemas.microsoft.com/office/drawing/2014/main" id="{969C21BF-C8B8-FF4B-A6D0-6E1C20B31F95}"/>
              </a:ext>
            </a:extLst>
          </p:cNvPr>
          <p:cNvSpPr/>
          <p:nvPr/>
        </p:nvSpPr>
        <p:spPr>
          <a:xfrm>
            <a:off x="435728" y="1604223"/>
            <a:ext cx="11170534" cy="4443651"/>
          </a:xfrm>
          <a:prstGeom prst="rect">
            <a:avLst/>
          </a:prstGeom>
        </p:spPr>
        <p:txBody>
          <a:bodyPr wrap="square">
            <a:noAutofit/>
          </a:bodyPr>
          <a:lstStyle/>
          <a:p>
            <a:pPr marL="0" marR="0" lvl="0" indent="0" algn="r" defTabSz="914400" rtl="0" eaLnBrk="1" fontAlgn="auto" latinLnBrk="0" hangingPunct="1">
              <a:lnSpc>
                <a:spcPct val="110000"/>
              </a:lnSpc>
              <a:spcBef>
                <a:spcPts val="0"/>
              </a:spcBef>
              <a:spcAft>
                <a:spcPts val="600"/>
              </a:spcAft>
              <a:buClrTx/>
              <a:buSzTx/>
              <a:buFontTx/>
              <a:buNone/>
              <a:tabLst/>
              <a:defRPr/>
            </a:pPr>
            <a:endParaRPr kumimoji="0" lang="en-GB" sz="3200" b="0" i="0" u="none" strike="noStrike" kern="1200" cap="none" spc="0" normalizeH="0" baseline="0" noProof="0">
              <a:ln>
                <a:noFill/>
              </a:ln>
              <a:solidFill>
                <a:srgbClr val="FF6900"/>
              </a:solidFill>
              <a:effectLst/>
              <a:uLnTx/>
              <a:uFillTx/>
              <a:latin typeface="Arial"/>
              <a:ea typeface="+mn-ea"/>
              <a:cs typeface="Arial"/>
            </a:endParaRP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29C903C2-4B6A-49F9-9B5B-2D819C328792}"/>
              </a:ext>
            </a:extLst>
          </p:cNvPr>
          <p:cNvSpPr/>
          <p:nvPr/>
        </p:nvSpPr>
        <p:spPr>
          <a:xfrm>
            <a:off x="427465" y="1401194"/>
            <a:ext cx="10719460" cy="4154984"/>
          </a:xfrm>
          <a:prstGeom prst="rect">
            <a:avLst/>
          </a:prstGeom>
        </p:spPr>
        <p:txBody>
          <a:bodyPr wrap="square">
            <a:spAutoFit/>
          </a:bodyPr>
          <a:lstStyle/>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Staff (trained and untrained)</a:t>
            </a: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Contractors</a:t>
            </a: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Visitors</a:t>
            </a: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Members of the public</a:t>
            </a: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Apprentices </a:t>
            </a: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Children (under 18s – gold plated)</a:t>
            </a: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People who share the workplace</a:t>
            </a: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People with disabilities (PEEP?)</a:t>
            </a: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Pregnant ladies or New Mothers</a:t>
            </a: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Night shift workers or ‘out of hours’ workers</a:t>
            </a:r>
          </a:p>
          <a:p>
            <a:pPr fontAlgn="base"/>
            <a:endParaRPr lang="en-GB" sz="2400" dirty="0">
              <a:solidFill>
                <a:srgbClr val="626262"/>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C4CAEF4-15AE-447D-BDFD-2CA8554EE1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27792" y="3142638"/>
            <a:ext cx="2702209" cy="3284984"/>
          </a:xfrm>
          <a:prstGeom prst="rect">
            <a:avLst/>
          </a:prstGeom>
        </p:spPr>
      </p:pic>
      <p:pic>
        <p:nvPicPr>
          <p:cNvPr id="10" name="Picture 2" descr="https://www.contractorboard.com/media/uploaded_images/homepage_slider/ACOPIndexPic9a_border2.gif">
            <a:extLst>
              <a:ext uri="{FF2B5EF4-FFF2-40B4-BE49-F238E27FC236}">
                <a16:creationId xmlns:a16="http://schemas.microsoft.com/office/drawing/2014/main" id="{9FF5CD64-1198-4874-BF82-370FB0DC292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28793" y="1124744"/>
            <a:ext cx="3041075" cy="1781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861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B735CC-F6E3-4DDE-9442-8DE90E8215DD}"/>
              </a:ext>
            </a:extLst>
          </p:cNvPr>
          <p:cNvPicPr>
            <a:picLocks noChangeAspect="1"/>
          </p:cNvPicPr>
          <p:nvPr/>
        </p:nvPicPr>
        <p:blipFill>
          <a:blip r:embed="rId3"/>
          <a:stretch>
            <a:fillRect/>
          </a:stretch>
        </p:blipFill>
        <p:spPr>
          <a:xfrm>
            <a:off x="209328" y="1059090"/>
            <a:ext cx="11771658" cy="4784162"/>
          </a:xfrm>
          <a:prstGeom prst="rect">
            <a:avLst/>
          </a:prstGeom>
        </p:spPr>
      </p:pic>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150" normalizeH="0" noProof="0" dirty="0">
                <a:ln>
                  <a:noFill/>
                </a:ln>
                <a:solidFill>
                  <a:srgbClr val="002060"/>
                </a:solidFill>
                <a:effectLst/>
                <a:uLnTx/>
                <a:uFillTx/>
                <a:latin typeface="Arial" panose="020B0604020202020204" pitchFamily="34" charset="0"/>
                <a:ea typeface="+mn-ea"/>
                <a:cs typeface="Arial" panose="020B0604020202020204" pitchFamily="34" charset="0"/>
              </a:rPr>
              <a:t>How to address other/untrained people in RA</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39340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Risk Assessment - headings</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pic>
        <p:nvPicPr>
          <p:cNvPr id="8" name="Picture 2">
            <a:extLst>
              <a:ext uri="{FF2B5EF4-FFF2-40B4-BE49-F238E27FC236}">
                <a16:creationId xmlns:a16="http://schemas.microsoft.com/office/drawing/2014/main" id="{FB76BE7E-56C4-4FC0-A38B-5B42A6802A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3756" y="2145931"/>
            <a:ext cx="8964488" cy="256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ADBDB95A-87AF-4906-AB87-3F469132F8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7479" y="4578719"/>
            <a:ext cx="804742" cy="810838"/>
          </a:xfrm>
          <a:prstGeom prst="rect">
            <a:avLst/>
          </a:prstGeom>
        </p:spPr>
      </p:pic>
    </p:spTree>
    <p:extLst>
      <p:ext uri="{BB962C8B-B14F-4D97-AF65-F5344CB8AC3E}">
        <p14:creationId xmlns:p14="http://schemas.microsoft.com/office/powerpoint/2010/main" val="2227356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4F01836-4DE7-4500-AB64-5548A9B0BA8B}"/>
              </a:ext>
            </a:extLst>
          </p:cNvPr>
          <p:cNvGrpSpPr/>
          <p:nvPr/>
        </p:nvGrpSpPr>
        <p:grpSpPr>
          <a:xfrm>
            <a:off x="3382710" y="808676"/>
            <a:ext cx="7901535" cy="6030682"/>
            <a:chOff x="3382710" y="988196"/>
            <a:chExt cx="7901535" cy="6030682"/>
          </a:xfrm>
        </p:grpSpPr>
        <p:grpSp>
          <p:nvGrpSpPr>
            <p:cNvPr id="18" name="Group 17">
              <a:extLst>
                <a:ext uri="{FF2B5EF4-FFF2-40B4-BE49-F238E27FC236}">
                  <a16:creationId xmlns:a16="http://schemas.microsoft.com/office/drawing/2014/main" id="{B2C7D102-68D8-49BB-9EA0-FD77A0FE5C35}"/>
                </a:ext>
              </a:extLst>
            </p:cNvPr>
            <p:cNvGrpSpPr/>
            <p:nvPr/>
          </p:nvGrpSpPr>
          <p:grpSpPr>
            <a:xfrm>
              <a:off x="3382710" y="988196"/>
              <a:ext cx="7901535" cy="6030682"/>
              <a:chOff x="3382710" y="988196"/>
              <a:chExt cx="7901535" cy="6030682"/>
            </a:xfrm>
          </p:grpSpPr>
          <p:pic>
            <p:nvPicPr>
              <p:cNvPr id="20" name="Content Placeholder 5">
                <a:extLst>
                  <a:ext uri="{FF2B5EF4-FFF2-40B4-BE49-F238E27FC236}">
                    <a16:creationId xmlns:a16="http://schemas.microsoft.com/office/drawing/2014/main" id="{3A417DE0-36D0-4A9D-982B-529425D9D0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9054" y="988196"/>
                <a:ext cx="7765191" cy="4922505"/>
              </a:xfrm>
              <a:prstGeom prst="rect">
                <a:avLst/>
              </a:prstGeom>
            </p:spPr>
          </p:pic>
          <p:pic>
            <p:nvPicPr>
              <p:cNvPr id="21" name="Picture 20">
                <a:extLst>
                  <a:ext uri="{FF2B5EF4-FFF2-40B4-BE49-F238E27FC236}">
                    <a16:creationId xmlns:a16="http://schemas.microsoft.com/office/drawing/2014/main" id="{C3A889A9-8746-432F-B72B-646DF7E8DB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4587" y="5823058"/>
                <a:ext cx="6345034" cy="1195820"/>
              </a:xfrm>
              <a:prstGeom prst="rect">
                <a:avLst/>
              </a:prstGeom>
            </p:spPr>
          </p:pic>
          <p:sp>
            <p:nvSpPr>
              <p:cNvPr id="22" name="Oval 21">
                <a:extLst>
                  <a:ext uri="{FF2B5EF4-FFF2-40B4-BE49-F238E27FC236}">
                    <a16:creationId xmlns:a16="http://schemas.microsoft.com/office/drawing/2014/main" id="{CF66A754-A6CB-4C2A-86F8-38A6CD7EA670}"/>
                  </a:ext>
                </a:extLst>
              </p:cNvPr>
              <p:cNvSpPr/>
              <p:nvPr/>
            </p:nvSpPr>
            <p:spPr>
              <a:xfrm>
                <a:off x="3662388" y="6286500"/>
                <a:ext cx="1363891" cy="57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34A5E43F-4736-4D8F-B95D-D1859F30F2FE}"/>
                  </a:ext>
                </a:extLst>
              </p:cNvPr>
              <p:cNvSpPr/>
              <p:nvPr/>
            </p:nvSpPr>
            <p:spPr>
              <a:xfrm>
                <a:off x="8152383" y="3088357"/>
                <a:ext cx="921286" cy="57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ECA26DA-DE0C-47B8-9FD8-8C6EEDB74123}"/>
                  </a:ext>
                </a:extLst>
              </p:cNvPr>
              <p:cNvSpPr/>
              <p:nvPr/>
            </p:nvSpPr>
            <p:spPr>
              <a:xfrm>
                <a:off x="3382710" y="3059217"/>
                <a:ext cx="921286" cy="57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EC4F1FF8-3C72-4B62-8050-0C7482BD9222}"/>
                  </a:ext>
                </a:extLst>
              </p:cNvPr>
              <p:cNvSpPr/>
              <p:nvPr/>
            </p:nvSpPr>
            <p:spPr>
              <a:xfrm>
                <a:off x="9528563" y="3087144"/>
                <a:ext cx="921286" cy="57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AECEFB6E-54E4-4741-89D4-B59C546F8639}"/>
                  </a:ext>
                </a:extLst>
              </p:cNvPr>
              <p:cNvSpPr/>
              <p:nvPr/>
            </p:nvSpPr>
            <p:spPr>
              <a:xfrm>
                <a:off x="4260551" y="3087144"/>
                <a:ext cx="921286" cy="57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a:extLst>
                  <a:ext uri="{FF2B5EF4-FFF2-40B4-BE49-F238E27FC236}">
                    <a16:creationId xmlns:a16="http://schemas.microsoft.com/office/drawing/2014/main" id="{2D03B17B-513B-4561-B3B5-60D0AED1DDD9}"/>
                  </a:ext>
                </a:extLst>
              </p:cNvPr>
              <p:cNvCxnSpPr>
                <a:cxnSpLocks/>
              </p:cNvCxnSpPr>
              <p:nvPr/>
            </p:nvCxnSpPr>
            <p:spPr bwMode="auto">
              <a:xfrm>
                <a:off x="3685649" y="3730918"/>
                <a:ext cx="5776059"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sp>
          <p:nvSpPr>
            <p:cNvPr id="19" name="Rectangle 18">
              <a:extLst>
                <a:ext uri="{FF2B5EF4-FFF2-40B4-BE49-F238E27FC236}">
                  <a16:creationId xmlns:a16="http://schemas.microsoft.com/office/drawing/2014/main" id="{41207EBD-C13D-41F8-BA98-854CED4BDC97}"/>
                </a:ext>
              </a:extLst>
            </p:cNvPr>
            <p:cNvSpPr/>
            <p:nvPr/>
          </p:nvSpPr>
          <p:spPr>
            <a:xfrm>
              <a:off x="5626645" y="1060255"/>
              <a:ext cx="3074180" cy="19634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STFC Risk assessment proforma</a:t>
            </a:r>
          </a:p>
        </p:txBody>
      </p:sp>
      <p:sp>
        <p:nvSpPr>
          <p:cNvPr id="7" name="Rectangle 6">
            <a:extLst>
              <a:ext uri="{FF2B5EF4-FFF2-40B4-BE49-F238E27FC236}">
                <a16:creationId xmlns:a16="http://schemas.microsoft.com/office/drawing/2014/main" id="{969C21BF-C8B8-FF4B-A6D0-6E1C20B31F95}"/>
              </a:ext>
            </a:extLst>
          </p:cNvPr>
          <p:cNvSpPr/>
          <p:nvPr/>
        </p:nvSpPr>
        <p:spPr>
          <a:xfrm>
            <a:off x="435728" y="1604223"/>
            <a:ext cx="11170534" cy="4443651"/>
          </a:xfrm>
          <a:prstGeom prst="rect">
            <a:avLst/>
          </a:prstGeom>
        </p:spPr>
        <p:txBody>
          <a:bodyPr wrap="square">
            <a:noAutofit/>
          </a:bodyPr>
          <a:lstStyle/>
          <a:p>
            <a:pPr marL="0" marR="0" lvl="0" indent="0" algn="r" defTabSz="914400" rtl="0" eaLnBrk="1" fontAlgn="auto" latinLnBrk="0" hangingPunct="1">
              <a:lnSpc>
                <a:spcPct val="110000"/>
              </a:lnSpc>
              <a:spcBef>
                <a:spcPts val="0"/>
              </a:spcBef>
              <a:spcAft>
                <a:spcPts val="600"/>
              </a:spcAft>
              <a:buClrTx/>
              <a:buSzTx/>
              <a:buFontTx/>
              <a:buNone/>
              <a:tabLst/>
              <a:defRPr/>
            </a:pPr>
            <a:endParaRPr kumimoji="0" lang="en-GB" sz="3200" b="0" i="0" u="none" strike="noStrike" kern="1200" cap="none" spc="0" normalizeH="0" baseline="0" noProof="0">
              <a:ln>
                <a:noFill/>
              </a:ln>
              <a:solidFill>
                <a:srgbClr val="FF6900"/>
              </a:solidFill>
              <a:effectLst/>
              <a:uLnTx/>
              <a:uFillTx/>
              <a:latin typeface="Arial"/>
              <a:ea typeface="+mn-ea"/>
              <a:cs typeface="Arial"/>
            </a:endParaRP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49123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SHE Code 6: Risk Management (revised):</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F8287029-0041-4A82-B4B6-A59AA8DC3EF0}"/>
              </a:ext>
            </a:extLst>
          </p:cNvPr>
          <p:cNvSpPr/>
          <p:nvPr/>
        </p:nvSpPr>
        <p:spPr>
          <a:xfrm>
            <a:off x="275429" y="1388975"/>
            <a:ext cx="11471094" cy="4708981"/>
          </a:xfrm>
          <a:prstGeom prst="rect">
            <a:avLst/>
          </a:prstGeom>
        </p:spPr>
        <p:txBody>
          <a:bodyPr wrap="square">
            <a:spAutoFit/>
          </a:bodyPr>
          <a:lstStyle/>
          <a:p>
            <a:pPr fontAlgn="base"/>
            <a:r>
              <a:rPr lang="en-GB" sz="2400" dirty="0">
                <a:solidFill>
                  <a:srgbClr val="626262"/>
                </a:solidFill>
                <a:latin typeface="Arial" panose="020B0604020202020204" pitchFamily="34" charset="0"/>
                <a:cs typeface="Arial" panose="020B0604020202020204" pitchFamily="34" charset="0"/>
              </a:rPr>
              <a:t>A </a:t>
            </a:r>
            <a:r>
              <a:rPr lang="en-GB" sz="2400" b="1" dirty="0">
                <a:solidFill>
                  <a:srgbClr val="626262"/>
                </a:solidFill>
                <a:latin typeface="Arial" panose="020B0604020202020204" pitchFamily="34" charset="0"/>
                <a:cs typeface="Arial" panose="020B0604020202020204" pitchFamily="34" charset="0"/>
              </a:rPr>
              <a:t>HAZARD</a:t>
            </a:r>
            <a:r>
              <a:rPr lang="en-GB" sz="2400" dirty="0">
                <a:solidFill>
                  <a:srgbClr val="626262"/>
                </a:solidFill>
                <a:latin typeface="Arial" panose="020B0604020202020204" pitchFamily="34" charset="0"/>
                <a:cs typeface="Arial" panose="020B0604020202020204" pitchFamily="34" charset="0"/>
              </a:rPr>
              <a:t> is anything that has the potential to cause harm. Types:</a:t>
            </a:r>
          </a:p>
          <a:p>
            <a:pPr fontAlgn="base"/>
            <a:endParaRPr lang="en-GB" sz="20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GB" sz="2400" b="1" dirty="0">
                <a:solidFill>
                  <a:srgbClr val="626262"/>
                </a:solidFill>
                <a:latin typeface="Arial" panose="020B0604020202020204" pitchFamily="34" charset="0"/>
                <a:cs typeface="Arial" panose="020B0604020202020204" pitchFamily="34" charset="0"/>
              </a:rPr>
              <a:t>Physical </a:t>
            </a:r>
            <a:r>
              <a:rPr lang="en-GB" sz="2400" dirty="0">
                <a:solidFill>
                  <a:srgbClr val="626262"/>
                </a:solidFill>
                <a:latin typeface="Arial" panose="020B0604020202020204" pitchFamily="34" charset="0"/>
                <a:cs typeface="Arial" panose="020B0604020202020204" pitchFamily="34" charset="0"/>
              </a:rPr>
              <a:t>safety hazards such as working with electricity or working from ladders</a:t>
            </a:r>
          </a:p>
          <a:p>
            <a:pPr marL="342900" indent="-342900" fontAlgn="base">
              <a:buFont typeface="Arial" panose="020B0604020202020204" pitchFamily="34" charset="0"/>
              <a:buChar char="•"/>
            </a:pPr>
            <a:endParaRPr lang="en-GB" sz="20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GB" sz="2400" b="1" dirty="0">
                <a:solidFill>
                  <a:srgbClr val="626262"/>
                </a:solidFill>
                <a:latin typeface="Arial" panose="020B0604020202020204" pitchFamily="34" charset="0"/>
                <a:cs typeface="Arial" panose="020B0604020202020204" pitchFamily="34" charset="0"/>
              </a:rPr>
              <a:t>Health </a:t>
            </a:r>
            <a:r>
              <a:rPr lang="en-GB" sz="2400" dirty="0">
                <a:solidFill>
                  <a:srgbClr val="626262"/>
                </a:solidFill>
                <a:latin typeface="Arial" panose="020B0604020202020204" pitchFamily="34" charset="0"/>
                <a:cs typeface="Arial" panose="020B0604020202020204" pitchFamily="34" charset="0"/>
              </a:rPr>
              <a:t>hazards such as working with hazardous chemicals, biological agents or allergenic materials. There are also, psychosocial hazards that could lead to work-related mental ill-health issues such as stress, anxiety or depression; or activities where staff may be subject to violence or aggression (e.g. front line, customer or public facing staff)</a:t>
            </a:r>
          </a:p>
          <a:p>
            <a:pPr marL="342900" indent="-342900" fontAlgn="base">
              <a:buFont typeface="Arial" panose="020B0604020202020204" pitchFamily="34" charset="0"/>
              <a:buChar char="•"/>
            </a:pPr>
            <a:endParaRPr lang="en-GB" sz="20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GB" sz="2400" b="1" dirty="0">
                <a:solidFill>
                  <a:srgbClr val="626262"/>
                </a:solidFill>
                <a:latin typeface="Arial" panose="020B0604020202020204" pitchFamily="34" charset="0"/>
                <a:cs typeface="Arial" panose="020B0604020202020204" pitchFamily="34" charset="0"/>
              </a:rPr>
              <a:t>Environmental</a:t>
            </a:r>
            <a:r>
              <a:rPr lang="en-GB" sz="2400" dirty="0">
                <a:solidFill>
                  <a:srgbClr val="626262"/>
                </a:solidFill>
                <a:latin typeface="Arial" panose="020B0604020202020204" pitchFamily="34" charset="0"/>
                <a:cs typeface="Arial" panose="020B0604020202020204" pitchFamily="34" charset="0"/>
              </a:rPr>
              <a:t> hazards such as activities leading to harmful emissions to atmosphere or contamination of our waste water systems</a:t>
            </a: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3174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Definitions - Hazard</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DB6DE019-9EC7-4C0D-A9B3-C63A8307E9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0496" y="3736228"/>
            <a:ext cx="2556552" cy="1917414"/>
          </a:xfrm>
          <a:prstGeom prst="rect">
            <a:avLst/>
          </a:prstGeom>
        </p:spPr>
      </p:pic>
      <p:sp>
        <p:nvSpPr>
          <p:cNvPr id="10" name="TextBox 9">
            <a:extLst>
              <a:ext uri="{FF2B5EF4-FFF2-40B4-BE49-F238E27FC236}">
                <a16:creationId xmlns:a16="http://schemas.microsoft.com/office/drawing/2014/main" id="{6EC72466-6C18-4ABD-9F92-76E60D7890BE}"/>
              </a:ext>
            </a:extLst>
          </p:cNvPr>
          <p:cNvSpPr txBox="1"/>
          <p:nvPr/>
        </p:nvSpPr>
        <p:spPr>
          <a:xfrm>
            <a:off x="4914702" y="5765979"/>
            <a:ext cx="7277298" cy="738664"/>
          </a:xfrm>
          <a:prstGeom prst="rect">
            <a:avLst/>
          </a:prstGeom>
          <a:noFill/>
        </p:spPr>
        <p:txBody>
          <a:bodyPr wrap="square" rtlCol="0">
            <a:spAutoFit/>
          </a:bodyPr>
          <a:lstStyle/>
          <a:p>
            <a:pPr algn="ctr"/>
            <a:r>
              <a:rPr lang="en-GB" sz="1400" dirty="0">
                <a:solidFill>
                  <a:srgbClr val="626262"/>
                </a:solidFill>
              </a:rPr>
              <a:t>Don’t just concentrate on safety hazards that can cause injuries or fatalities now. Remember health hazards, e.g.  stress when project runs close to deadline, exposure to chemicals etc. which may cause lung damage which doesn’t show up for years.</a:t>
            </a:r>
          </a:p>
        </p:txBody>
      </p:sp>
      <p:pic>
        <p:nvPicPr>
          <p:cNvPr id="11" name="Picture 4" descr="http://www.pd4pic.com/images/caution-hazard-warning-alert-carefulness-danger.png">
            <a:extLst>
              <a:ext uri="{FF2B5EF4-FFF2-40B4-BE49-F238E27FC236}">
                <a16:creationId xmlns:a16="http://schemas.microsoft.com/office/drawing/2014/main" id="{696E8CFB-BA24-4478-A48C-2B97753FC8C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89921" y="5633330"/>
            <a:ext cx="1024781" cy="94952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6964567-37A8-4BDA-B93E-D137FB574637}"/>
              </a:ext>
            </a:extLst>
          </p:cNvPr>
          <p:cNvSpPr/>
          <p:nvPr/>
        </p:nvSpPr>
        <p:spPr>
          <a:xfrm>
            <a:off x="405398" y="1381737"/>
            <a:ext cx="10719460" cy="4708981"/>
          </a:xfrm>
          <a:prstGeom prst="rect">
            <a:avLst/>
          </a:prstGeom>
        </p:spPr>
        <p:txBody>
          <a:bodyPr wrap="square">
            <a:spAutoFit/>
          </a:bodyPr>
          <a:lstStyle/>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 hazard is any activity or object that has the </a:t>
            </a:r>
            <a:r>
              <a:rPr lang="en-GB" sz="2400" dirty="0">
                <a:solidFill>
                  <a:srgbClr val="FF6900"/>
                </a:solidFill>
                <a:latin typeface="Arial" panose="020B0604020202020204" pitchFamily="34" charset="0"/>
                <a:cs typeface="Arial" panose="020B0604020202020204" pitchFamily="34" charset="0"/>
              </a:rPr>
              <a:t>potential</a:t>
            </a:r>
            <a:r>
              <a:rPr lang="en-GB" sz="2400" dirty="0">
                <a:solidFill>
                  <a:srgbClr val="626262"/>
                </a:solidFill>
                <a:latin typeface="Arial" panose="020B0604020202020204" pitchFamily="34" charset="0"/>
                <a:cs typeface="Arial" panose="020B0604020202020204" pitchFamily="34" charset="0"/>
              </a:rPr>
              <a:t> to cause </a:t>
            </a:r>
            <a:r>
              <a:rPr lang="en-GB" sz="2400" dirty="0">
                <a:solidFill>
                  <a:srgbClr val="FF6900"/>
                </a:solidFill>
                <a:latin typeface="Arial" panose="020B0604020202020204" pitchFamily="34" charset="0"/>
                <a:cs typeface="Arial" panose="020B0604020202020204" pitchFamily="34" charset="0"/>
              </a:rPr>
              <a:t>harm</a:t>
            </a:r>
            <a:r>
              <a:rPr lang="en-GB" sz="2400" dirty="0">
                <a:solidFill>
                  <a:srgbClr val="626262"/>
                </a:solidFill>
                <a:latin typeface="Arial" panose="020B0604020202020204" pitchFamily="34" charset="0"/>
                <a:cs typeface="Arial" panose="020B0604020202020204" pitchFamily="34" charset="0"/>
              </a:rPr>
              <a:t> to people or the environment</a:t>
            </a: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Examples:</a:t>
            </a:r>
          </a:p>
          <a:p>
            <a:pPr marL="800100" lvl="1" indent="-342900" fontAlgn="base">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Working at height</a:t>
            </a:r>
          </a:p>
          <a:p>
            <a:pPr marL="800100" lvl="1" indent="-342900" fontAlgn="base">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Manual handling</a:t>
            </a:r>
          </a:p>
          <a:p>
            <a:pPr marL="800100" lvl="1" indent="-342900" fontAlgn="base">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Working with syringes</a:t>
            </a:r>
          </a:p>
          <a:p>
            <a:pPr marL="800100" lvl="1" indent="-342900" fontAlgn="base">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Driving a fork lift truck</a:t>
            </a:r>
          </a:p>
          <a:p>
            <a:pPr marL="800100" lvl="1" indent="-342900" fontAlgn="base">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Operating 3D printer</a:t>
            </a:r>
          </a:p>
          <a:p>
            <a:pPr marL="800100" lvl="1" indent="-342900" fontAlgn="base">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Use of mains electricity to power ‘x’ equipment</a:t>
            </a:r>
          </a:p>
          <a:p>
            <a:pPr marL="800100" lvl="1" indent="-342900" fontAlgn="base">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Working with liquid nitrogen</a:t>
            </a:r>
          </a:p>
          <a:p>
            <a:pPr marL="800100" lvl="1" indent="-342900" fontAlgn="base">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Working ‘out of hours’</a:t>
            </a:r>
          </a:p>
          <a:p>
            <a:pPr marL="800100" lvl="1" indent="-342900" fontAlgn="base">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Working from home</a:t>
            </a:r>
          </a:p>
          <a:p>
            <a:pPr fontAlgn="base"/>
            <a:endParaRPr lang="en-GB" sz="2400" dirty="0">
              <a:solidFill>
                <a:srgbClr val="62626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2E7D7E0-D21F-4271-B2F3-FD810D9CE5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92013" y="1815929"/>
            <a:ext cx="2855035" cy="1898466"/>
          </a:xfrm>
          <a:prstGeom prst="rect">
            <a:avLst/>
          </a:prstGeom>
        </p:spPr>
      </p:pic>
      <p:pic>
        <p:nvPicPr>
          <p:cNvPr id="14" name="Picture 2">
            <a:extLst>
              <a:ext uri="{FF2B5EF4-FFF2-40B4-BE49-F238E27FC236}">
                <a16:creationId xmlns:a16="http://schemas.microsoft.com/office/drawing/2014/main" id="{BE0D72D9-9BD5-4D82-84E0-9A7CD88984A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72742" y="1815929"/>
            <a:ext cx="2294673" cy="1530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a:extLst>
              <a:ext uri="{FF2B5EF4-FFF2-40B4-BE49-F238E27FC236}">
                <a16:creationId xmlns:a16="http://schemas.microsoft.com/office/drawing/2014/main" id="{3FCA77B2-35D4-4120-AE46-C03A4CC11D5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60123" y="3332044"/>
            <a:ext cx="1831520" cy="1030231"/>
          </a:xfrm>
          <a:prstGeom prst="rect">
            <a:avLst/>
          </a:prstGeom>
        </p:spPr>
      </p:pic>
      <p:pic>
        <p:nvPicPr>
          <p:cNvPr id="16" name="Picture 15">
            <a:extLst>
              <a:ext uri="{FF2B5EF4-FFF2-40B4-BE49-F238E27FC236}">
                <a16:creationId xmlns:a16="http://schemas.microsoft.com/office/drawing/2014/main" id="{88149A58-E7ED-4525-80FF-A1747B63E91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23079" y="4331065"/>
            <a:ext cx="1970029" cy="1314995"/>
          </a:xfrm>
          <a:prstGeom prst="rect">
            <a:avLst/>
          </a:prstGeom>
        </p:spPr>
      </p:pic>
    </p:spTree>
    <p:extLst>
      <p:ext uri="{BB962C8B-B14F-4D97-AF65-F5344CB8AC3E}">
        <p14:creationId xmlns:p14="http://schemas.microsoft.com/office/powerpoint/2010/main" val="3924997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E5DC61-20E2-4CE8-899E-0B54EA77352B}"/>
              </a:ext>
            </a:extLst>
          </p:cNvPr>
          <p:cNvSpPr/>
          <p:nvPr/>
        </p:nvSpPr>
        <p:spPr>
          <a:xfrm>
            <a:off x="420342" y="1351508"/>
            <a:ext cx="10719460" cy="4154984"/>
          </a:xfrm>
          <a:prstGeom prst="rect">
            <a:avLst/>
          </a:prstGeom>
        </p:spPr>
        <p:txBody>
          <a:bodyPr wrap="square">
            <a:spAutoFit/>
          </a:bodyPr>
          <a:lstStyle/>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Harm (saying ‘injured’ is not sufficient)</a:t>
            </a: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800100" lvl="1" indent="-342900" fontAlgn="base">
              <a:buFont typeface="Arial" panose="020B0604020202020204" pitchFamily="34" charset="0"/>
              <a:buChar char="•"/>
            </a:pPr>
            <a:r>
              <a:rPr lang="en-GB" sz="2400" dirty="0">
                <a:solidFill>
                  <a:srgbClr val="FF6900"/>
                </a:solidFill>
                <a:latin typeface="Arial" panose="020B0604020202020204" pitchFamily="34" charset="0"/>
                <a:cs typeface="Arial" panose="020B0604020202020204" pitchFamily="34" charset="0"/>
              </a:rPr>
              <a:t>How</a:t>
            </a:r>
            <a:r>
              <a:rPr lang="en-GB" sz="2400" dirty="0">
                <a:solidFill>
                  <a:srgbClr val="626262"/>
                </a:solidFill>
                <a:latin typeface="Arial" panose="020B0604020202020204" pitchFamily="34" charset="0"/>
                <a:cs typeface="Arial" panose="020B0604020202020204" pitchFamily="34" charset="0"/>
              </a:rPr>
              <a:t> the hazard could cause injury. In order to be </a:t>
            </a:r>
            <a:r>
              <a:rPr lang="en-GB" sz="2400" dirty="0">
                <a:solidFill>
                  <a:srgbClr val="FF6900"/>
                </a:solidFill>
                <a:latin typeface="Arial" panose="020B0604020202020204" pitchFamily="34" charset="0"/>
                <a:cs typeface="Arial" panose="020B0604020202020204" pitchFamily="34" charset="0"/>
              </a:rPr>
              <a:t>specific</a:t>
            </a:r>
            <a:r>
              <a:rPr lang="en-GB" sz="2400" dirty="0">
                <a:solidFill>
                  <a:srgbClr val="626262"/>
                </a:solidFill>
                <a:latin typeface="Arial" panose="020B0604020202020204" pitchFamily="34" charset="0"/>
                <a:cs typeface="Arial" panose="020B0604020202020204" pitchFamily="34" charset="0"/>
              </a:rPr>
              <a:t>, detail the pathway to the body, </a:t>
            </a:r>
            <a:r>
              <a:rPr lang="en-GB" sz="2400" dirty="0" err="1">
                <a:solidFill>
                  <a:srgbClr val="626262"/>
                </a:solidFill>
                <a:latin typeface="Arial" panose="020B0604020202020204" pitchFamily="34" charset="0"/>
                <a:cs typeface="Arial" panose="020B0604020202020204" pitchFamily="34" charset="0"/>
              </a:rPr>
              <a:t>e.g</a:t>
            </a:r>
            <a:r>
              <a:rPr lang="en-GB" sz="2400" dirty="0">
                <a:solidFill>
                  <a:srgbClr val="626262"/>
                </a:solidFill>
                <a:latin typeface="Arial" panose="020B0604020202020204" pitchFamily="34" charset="0"/>
                <a:cs typeface="Arial" panose="020B0604020202020204" pitchFamily="34" charset="0"/>
              </a:rPr>
              <a:t>:</a:t>
            </a: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1257300" lvl="2"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skin contact causing burns</a:t>
            </a:r>
          </a:p>
          <a:p>
            <a:pPr marL="1257300" lvl="2"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hit by projectile after explosion</a:t>
            </a:r>
          </a:p>
          <a:p>
            <a:pPr marL="1257300" lvl="2"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asphyxiation after inhaling nitrogen </a:t>
            </a:r>
          </a:p>
          <a:p>
            <a:pPr marL="1257300" lvl="2"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cut by sharp object</a:t>
            </a:r>
          </a:p>
          <a:p>
            <a:pPr marL="1257300" lvl="2"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absorbed through skin, etc.</a:t>
            </a:r>
          </a:p>
          <a:p>
            <a:pPr fontAlgn="base"/>
            <a:endParaRPr lang="en-GB" sz="2400" dirty="0">
              <a:solidFill>
                <a:srgbClr val="6262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4400" b="1" dirty="0">
                <a:solidFill>
                  <a:srgbClr val="002060"/>
                </a:solidFill>
                <a:latin typeface="Arial" panose="020B0604020202020204" pitchFamily="34" charset="0"/>
                <a:cs typeface="Arial" panose="020B0604020202020204" pitchFamily="34" charset="0"/>
              </a:rPr>
              <a:t>Definitions</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04591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How I became a health and safety advisor</a:t>
            </a:r>
          </a:p>
        </p:txBody>
      </p:sp>
      <p:sp>
        <p:nvSpPr>
          <p:cNvPr id="7" name="Rectangle 6">
            <a:extLst>
              <a:ext uri="{FF2B5EF4-FFF2-40B4-BE49-F238E27FC236}">
                <a16:creationId xmlns:a16="http://schemas.microsoft.com/office/drawing/2014/main" id="{969C21BF-C8B8-FF4B-A6D0-6E1C20B31F95}"/>
              </a:ext>
            </a:extLst>
          </p:cNvPr>
          <p:cNvSpPr/>
          <p:nvPr/>
        </p:nvSpPr>
        <p:spPr>
          <a:xfrm>
            <a:off x="435728" y="1604223"/>
            <a:ext cx="11170534" cy="4443651"/>
          </a:xfrm>
          <a:prstGeom prst="rect">
            <a:avLst/>
          </a:prstGeom>
        </p:spPr>
        <p:txBody>
          <a:bodyPr wrap="square">
            <a:noAutofit/>
          </a:bodyPr>
          <a:lstStyle/>
          <a:p>
            <a:pPr marL="0" marR="0" lvl="0" indent="0" algn="r" defTabSz="914400" rtl="0" eaLnBrk="1" fontAlgn="auto" latinLnBrk="0" hangingPunct="1">
              <a:lnSpc>
                <a:spcPct val="110000"/>
              </a:lnSpc>
              <a:spcBef>
                <a:spcPts val="0"/>
              </a:spcBef>
              <a:spcAft>
                <a:spcPts val="600"/>
              </a:spcAft>
              <a:buClrTx/>
              <a:buSzTx/>
              <a:buFontTx/>
              <a:buNone/>
              <a:tabLst/>
              <a:defRPr/>
            </a:pPr>
            <a:endParaRPr kumimoji="0" lang="en-GB" sz="3200" b="0" i="0" u="none" strike="noStrike" kern="1200" cap="none" spc="0" normalizeH="0" baseline="0" noProof="0">
              <a:ln>
                <a:noFill/>
              </a:ln>
              <a:solidFill>
                <a:srgbClr val="FF6900"/>
              </a:solidFill>
              <a:effectLst/>
              <a:uLnTx/>
              <a:uFillTx/>
              <a:latin typeface="Arial"/>
              <a:ea typeface="+mn-ea"/>
              <a:cs typeface="Arial"/>
            </a:endParaRP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C6F9A7D9-AE92-40FA-A89D-0B04A090F90F}"/>
              </a:ext>
            </a:extLst>
          </p:cNvPr>
          <p:cNvSpPr/>
          <p:nvPr/>
        </p:nvSpPr>
        <p:spPr>
          <a:xfrm>
            <a:off x="1862458" y="1401194"/>
            <a:ext cx="8435745" cy="3785652"/>
          </a:xfrm>
          <a:prstGeom prst="rect">
            <a:avLst/>
          </a:prstGeom>
        </p:spPr>
        <p:txBody>
          <a:bodyPr wrap="square">
            <a:spAutoFit/>
          </a:bodyPr>
          <a:lstStyle/>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BSc Hons Prosthetics &amp; Orthotics, Strathclyde</a:t>
            </a: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Worked for NHS</a:t>
            </a: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BSc Hons Environmental Health, Strathclyde</a:t>
            </a: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Environmental Health </a:t>
            </a:r>
            <a:r>
              <a:rPr lang="en-GB" sz="2400" dirty="0" smtClean="0">
                <a:solidFill>
                  <a:srgbClr val="626262"/>
                </a:solidFill>
                <a:latin typeface="Arial" panose="020B0604020202020204" pitchFamily="34" charset="0"/>
                <a:cs typeface="Arial" panose="020B0604020202020204" pitchFamily="34" charset="0"/>
              </a:rPr>
              <a:t>Officer (EHO) </a:t>
            </a:r>
            <a:r>
              <a:rPr lang="en-GB" sz="2400" dirty="0">
                <a:solidFill>
                  <a:srgbClr val="626262"/>
                </a:solidFill>
                <a:latin typeface="Arial" panose="020B0604020202020204" pitchFamily="34" charset="0"/>
                <a:cs typeface="Arial" panose="020B0604020202020204" pitchFamily="34" charset="0"/>
              </a:rPr>
              <a:t>for Moray and Midlothian Councils in Scotland</a:t>
            </a: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EHO, Auckland City Council, New Zealand</a:t>
            </a: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Taught on the EH degree course, Strathclyde University</a:t>
            </a: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Tesco Ireland, Trading Law Manager</a:t>
            </a: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STFC, 2014 onwards</a:t>
            </a:r>
          </a:p>
          <a:p>
            <a:pPr fontAlgn="base"/>
            <a:endParaRPr lang="en-GB" sz="2400" dirty="0">
              <a:solidFill>
                <a:srgbClr val="626262"/>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3BE769A-407F-488D-8649-494096C987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75905" y="2047875"/>
            <a:ext cx="2228886" cy="821486"/>
          </a:xfrm>
          <a:prstGeom prst="rect">
            <a:avLst/>
          </a:prstGeom>
        </p:spPr>
      </p:pic>
      <p:pic>
        <p:nvPicPr>
          <p:cNvPr id="10" name="Picture 9">
            <a:extLst>
              <a:ext uri="{FF2B5EF4-FFF2-40B4-BE49-F238E27FC236}">
                <a16:creationId xmlns:a16="http://schemas.microsoft.com/office/drawing/2014/main" id="{9B238DCF-6ACD-4F1E-B396-ECADCC3CF4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22297" y="4782956"/>
            <a:ext cx="2110778" cy="1055389"/>
          </a:xfrm>
          <a:prstGeom prst="rect">
            <a:avLst/>
          </a:prstGeom>
        </p:spPr>
      </p:pic>
      <p:pic>
        <p:nvPicPr>
          <p:cNvPr id="11" name="Picture 1">
            <a:extLst>
              <a:ext uri="{FF2B5EF4-FFF2-40B4-BE49-F238E27FC236}">
                <a16:creationId xmlns:a16="http://schemas.microsoft.com/office/drawing/2014/main" id="{1EA876AE-CEE9-4808-A7A5-ADE376641438}"/>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0394" y="1203256"/>
            <a:ext cx="115252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a:extLst>
              <a:ext uri="{FF2B5EF4-FFF2-40B4-BE49-F238E27FC236}">
                <a16:creationId xmlns:a16="http://schemas.microsoft.com/office/drawing/2014/main" id="{6D516EA1-75E2-4620-ADC6-AB8F0D5C1ED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097104" y="1505248"/>
            <a:ext cx="946538" cy="65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a:extLst>
              <a:ext uri="{FF2B5EF4-FFF2-40B4-BE49-F238E27FC236}">
                <a16:creationId xmlns:a16="http://schemas.microsoft.com/office/drawing/2014/main" id="{28A18661-DA92-4FF1-A706-FEE6E0F5A8F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296294" y="2668614"/>
            <a:ext cx="917575" cy="91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1">
            <a:extLst>
              <a:ext uri="{FF2B5EF4-FFF2-40B4-BE49-F238E27FC236}">
                <a16:creationId xmlns:a16="http://schemas.microsoft.com/office/drawing/2014/main" id="{D91CF72E-89D6-425C-B2F3-DC8C29E8819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802549" y="3027168"/>
            <a:ext cx="1458912" cy="45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8">
            <a:extLst>
              <a:ext uri="{FF2B5EF4-FFF2-40B4-BE49-F238E27FC236}">
                <a16:creationId xmlns:a16="http://schemas.microsoft.com/office/drawing/2014/main" id="{F2D78237-05EA-40D9-8D04-579CB7CA19E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978624" y="3539857"/>
            <a:ext cx="2174154" cy="921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a:extLst>
              <a:ext uri="{FF2B5EF4-FFF2-40B4-BE49-F238E27FC236}">
                <a16:creationId xmlns:a16="http://schemas.microsoft.com/office/drawing/2014/main" id="{0494898E-7032-4FE4-A2B5-955C927450A2}"/>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298204" y="4435636"/>
            <a:ext cx="1887538" cy="57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Word, Writing Risk Assessment. Business Concept For Safety Danger.. Stock  Photo, Picture And Royalty Free Image. Image 96785221.">
            <a:extLst>
              <a:ext uri="{FF2B5EF4-FFF2-40B4-BE49-F238E27FC236}">
                <a16:creationId xmlns:a16="http://schemas.microsoft.com/office/drawing/2014/main" id="{2D56C533-C6E9-4BF2-9248-DE7C8F0F9B16}"/>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25206" y="3112845"/>
            <a:ext cx="1282021" cy="854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365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4F01836-4DE7-4500-AB64-5548A9B0BA8B}"/>
              </a:ext>
            </a:extLst>
          </p:cNvPr>
          <p:cNvGrpSpPr/>
          <p:nvPr/>
        </p:nvGrpSpPr>
        <p:grpSpPr>
          <a:xfrm>
            <a:off x="3382710" y="808676"/>
            <a:ext cx="7901535" cy="6030682"/>
            <a:chOff x="3382710" y="988196"/>
            <a:chExt cx="7901535" cy="6030682"/>
          </a:xfrm>
        </p:grpSpPr>
        <p:grpSp>
          <p:nvGrpSpPr>
            <p:cNvPr id="18" name="Group 17">
              <a:extLst>
                <a:ext uri="{FF2B5EF4-FFF2-40B4-BE49-F238E27FC236}">
                  <a16:creationId xmlns:a16="http://schemas.microsoft.com/office/drawing/2014/main" id="{B2C7D102-68D8-49BB-9EA0-FD77A0FE5C35}"/>
                </a:ext>
              </a:extLst>
            </p:cNvPr>
            <p:cNvGrpSpPr/>
            <p:nvPr/>
          </p:nvGrpSpPr>
          <p:grpSpPr>
            <a:xfrm>
              <a:off x="3382710" y="988196"/>
              <a:ext cx="7901535" cy="6030682"/>
              <a:chOff x="3382710" y="988196"/>
              <a:chExt cx="7901535" cy="6030682"/>
            </a:xfrm>
          </p:grpSpPr>
          <p:pic>
            <p:nvPicPr>
              <p:cNvPr id="20" name="Content Placeholder 5">
                <a:extLst>
                  <a:ext uri="{FF2B5EF4-FFF2-40B4-BE49-F238E27FC236}">
                    <a16:creationId xmlns:a16="http://schemas.microsoft.com/office/drawing/2014/main" id="{3A417DE0-36D0-4A9D-982B-529425D9D0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9054" y="988196"/>
                <a:ext cx="7765191" cy="4922505"/>
              </a:xfrm>
              <a:prstGeom prst="rect">
                <a:avLst/>
              </a:prstGeom>
            </p:spPr>
          </p:pic>
          <p:pic>
            <p:nvPicPr>
              <p:cNvPr id="21" name="Picture 20">
                <a:extLst>
                  <a:ext uri="{FF2B5EF4-FFF2-40B4-BE49-F238E27FC236}">
                    <a16:creationId xmlns:a16="http://schemas.microsoft.com/office/drawing/2014/main" id="{C3A889A9-8746-432F-B72B-646DF7E8DB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4587" y="5823058"/>
                <a:ext cx="6345034" cy="1195820"/>
              </a:xfrm>
              <a:prstGeom prst="rect">
                <a:avLst/>
              </a:prstGeom>
            </p:spPr>
          </p:pic>
          <p:sp>
            <p:nvSpPr>
              <p:cNvPr id="22" name="Oval 21">
                <a:extLst>
                  <a:ext uri="{FF2B5EF4-FFF2-40B4-BE49-F238E27FC236}">
                    <a16:creationId xmlns:a16="http://schemas.microsoft.com/office/drawing/2014/main" id="{CF66A754-A6CB-4C2A-86F8-38A6CD7EA670}"/>
                  </a:ext>
                </a:extLst>
              </p:cNvPr>
              <p:cNvSpPr/>
              <p:nvPr/>
            </p:nvSpPr>
            <p:spPr>
              <a:xfrm>
                <a:off x="3662388" y="6286500"/>
                <a:ext cx="1363891" cy="57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34A5E43F-4736-4D8F-B95D-D1859F30F2FE}"/>
                  </a:ext>
                </a:extLst>
              </p:cNvPr>
              <p:cNvSpPr/>
              <p:nvPr/>
            </p:nvSpPr>
            <p:spPr>
              <a:xfrm>
                <a:off x="8152383" y="3088357"/>
                <a:ext cx="921286" cy="57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ECA26DA-DE0C-47B8-9FD8-8C6EEDB74123}"/>
                  </a:ext>
                </a:extLst>
              </p:cNvPr>
              <p:cNvSpPr/>
              <p:nvPr/>
            </p:nvSpPr>
            <p:spPr>
              <a:xfrm>
                <a:off x="3382710" y="3059217"/>
                <a:ext cx="921286" cy="57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EC4F1FF8-3C72-4B62-8050-0C7482BD9222}"/>
                  </a:ext>
                </a:extLst>
              </p:cNvPr>
              <p:cNvSpPr/>
              <p:nvPr/>
            </p:nvSpPr>
            <p:spPr>
              <a:xfrm>
                <a:off x="9528563" y="3087144"/>
                <a:ext cx="921286" cy="57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AECEFB6E-54E4-4741-89D4-B59C546F8639}"/>
                  </a:ext>
                </a:extLst>
              </p:cNvPr>
              <p:cNvSpPr/>
              <p:nvPr/>
            </p:nvSpPr>
            <p:spPr>
              <a:xfrm>
                <a:off x="4260551" y="3087144"/>
                <a:ext cx="921286" cy="57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a:extLst>
                  <a:ext uri="{FF2B5EF4-FFF2-40B4-BE49-F238E27FC236}">
                    <a16:creationId xmlns:a16="http://schemas.microsoft.com/office/drawing/2014/main" id="{2D03B17B-513B-4561-B3B5-60D0AED1DDD9}"/>
                  </a:ext>
                </a:extLst>
              </p:cNvPr>
              <p:cNvCxnSpPr>
                <a:cxnSpLocks/>
              </p:cNvCxnSpPr>
              <p:nvPr/>
            </p:nvCxnSpPr>
            <p:spPr bwMode="auto">
              <a:xfrm>
                <a:off x="3685649" y="3730918"/>
                <a:ext cx="5776059"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sp>
          <p:nvSpPr>
            <p:cNvPr id="19" name="Rectangle 18">
              <a:extLst>
                <a:ext uri="{FF2B5EF4-FFF2-40B4-BE49-F238E27FC236}">
                  <a16:creationId xmlns:a16="http://schemas.microsoft.com/office/drawing/2014/main" id="{41207EBD-C13D-41F8-BA98-854CED4BDC97}"/>
                </a:ext>
              </a:extLst>
            </p:cNvPr>
            <p:cNvSpPr/>
            <p:nvPr/>
          </p:nvSpPr>
          <p:spPr>
            <a:xfrm>
              <a:off x="5626645" y="1060255"/>
              <a:ext cx="3074180" cy="19634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STFC Risk assessment proforma</a:t>
            </a:r>
          </a:p>
        </p:txBody>
      </p:sp>
      <p:sp>
        <p:nvSpPr>
          <p:cNvPr id="7" name="Rectangle 6">
            <a:extLst>
              <a:ext uri="{FF2B5EF4-FFF2-40B4-BE49-F238E27FC236}">
                <a16:creationId xmlns:a16="http://schemas.microsoft.com/office/drawing/2014/main" id="{969C21BF-C8B8-FF4B-A6D0-6E1C20B31F95}"/>
              </a:ext>
            </a:extLst>
          </p:cNvPr>
          <p:cNvSpPr/>
          <p:nvPr/>
        </p:nvSpPr>
        <p:spPr>
          <a:xfrm>
            <a:off x="435728" y="1604223"/>
            <a:ext cx="11170534" cy="4443651"/>
          </a:xfrm>
          <a:prstGeom prst="rect">
            <a:avLst/>
          </a:prstGeom>
        </p:spPr>
        <p:txBody>
          <a:bodyPr wrap="square">
            <a:noAutofit/>
          </a:bodyPr>
          <a:lstStyle/>
          <a:p>
            <a:pPr marL="0" marR="0" lvl="0" indent="0" algn="r" defTabSz="914400" rtl="0" eaLnBrk="1" fontAlgn="auto" latinLnBrk="0" hangingPunct="1">
              <a:lnSpc>
                <a:spcPct val="110000"/>
              </a:lnSpc>
              <a:spcBef>
                <a:spcPts val="0"/>
              </a:spcBef>
              <a:spcAft>
                <a:spcPts val="600"/>
              </a:spcAft>
              <a:buClrTx/>
              <a:buSzTx/>
              <a:buFontTx/>
              <a:buNone/>
              <a:tabLst/>
              <a:defRPr/>
            </a:pPr>
            <a:endParaRPr kumimoji="0" lang="en-GB" sz="3200" b="0" i="0" u="none" strike="noStrike" kern="1200" cap="none" spc="0" normalizeH="0" baseline="0" noProof="0">
              <a:ln>
                <a:noFill/>
              </a:ln>
              <a:solidFill>
                <a:srgbClr val="FF6900"/>
              </a:solidFill>
              <a:effectLst/>
              <a:uLnTx/>
              <a:uFillTx/>
              <a:latin typeface="Arial"/>
              <a:ea typeface="+mn-ea"/>
              <a:cs typeface="Arial"/>
            </a:endParaRP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64919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4400" b="1" dirty="0">
                <a:solidFill>
                  <a:srgbClr val="002060"/>
                </a:solidFill>
                <a:latin typeface="Arial" panose="020B0604020202020204" pitchFamily="34" charset="0"/>
                <a:cs typeface="Arial" panose="020B0604020202020204" pitchFamily="34" charset="0"/>
              </a:rPr>
              <a:t>Hierarchy of control measures</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grpSp>
        <p:nvGrpSpPr>
          <p:cNvPr id="23" name="Group 22">
            <a:extLst>
              <a:ext uri="{FF2B5EF4-FFF2-40B4-BE49-F238E27FC236}">
                <a16:creationId xmlns:a16="http://schemas.microsoft.com/office/drawing/2014/main" id="{251D35EF-15BB-47E7-B264-284A23123D2F}"/>
              </a:ext>
            </a:extLst>
          </p:cNvPr>
          <p:cNvGrpSpPr/>
          <p:nvPr/>
        </p:nvGrpSpPr>
        <p:grpSpPr>
          <a:xfrm>
            <a:off x="3493992" y="1392321"/>
            <a:ext cx="7813674" cy="4929187"/>
            <a:chOff x="2506664" y="1134270"/>
            <a:chExt cx="7813674" cy="4929187"/>
          </a:xfrm>
        </p:grpSpPr>
        <p:cxnSp>
          <p:nvCxnSpPr>
            <p:cNvPr id="24" name="Straight Arrow Connector 14">
              <a:extLst>
                <a:ext uri="{FF2B5EF4-FFF2-40B4-BE49-F238E27FC236}">
                  <a16:creationId xmlns:a16="http://schemas.microsoft.com/office/drawing/2014/main" id="{C423F68B-7FA2-4B77-B5A0-CB756787B078}"/>
                </a:ext>
              </a:extLst>
            </p:cNvPr>
            <p:cNvCxnSpPr>
              <a:cxnSpLocks noChangeShapeType="1"/>
            </p:cNvCxnSpPr>
            <p:nvPr/>
          </p:nvCxnSpPr>
          <p:spPr bwMode="auto">
            <a:xfrm>
              <a:off x="6230937" y="1134270"/>
              <a:ext cx="3095625" cy="4462462"/>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 name="Straight Arrow Connector 9">
              <a:extLst>
                <a:ext uri="{FF2B5EF4-FFF2-40B4-BE49-F238E27FC236}">
                  <a16:creationId xmlns:a16="http://schemas.microsoft.com/office/drawing/2014/main" id="{B0344572-C2B0-4B30-A4BE-862D6F9DEFC3}"/>
                </a:ext>
              </a:extLst>
            </p:cNvPr>
            <p:cNvCxnSpPr>
              <a:cxnSpLocks noChangeShapeType="1"/>
            </p:cNvCxnSpPr>
            <p:nvPr/>
          </p:nvCxnSpPr>
          <p:spPr bwMode="auto">
            <a:xfrm flipV="1">
              <a:off x="2506664" y="1295401"/>
              <a:ext cx="2925762" cy="41402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6" name="Isosceles Triangle 1">
              <a:extLst>
                <a:ext uri="{FF2B5EF4-FFF2-40B4-BE49-F238E27FC236}">
                  <a16:creationId xmlns:a16="http://schemas.microsoft.com/office/drawing/2014/main" id="{21BE3134-244C-4035-980F-07BF31577943}"/>
                </a:ext>
              </a:extLst>
            </p:cNvPr>
            <p:cNvSpPr>
              <a:spLocks noChangeArrowheads="1"/>
            </p:cNvSpPr>
            <p:nvPr/>
          </p:nvSpPr>
          <p:spPr bwMode="auto">
            <a:xfrm>
              <a:off x="2586833" y="1167607"/>
              <a:ext cx="6684962" cy="4895850"/>
            </a:xfrm>
            <a:prstGeom prst="triangle">
              <a:avLst>
                <a:gd name="adj" fmla="val 50000"/>
              </a:avLst>
            </a:prstGeom>
            <a:solidFill>
              <a:srgbClr val="00B0F0"/>
            </a:solidFill>
            <a:ln w="9525" algn="ctr">
              <a:solidFill>
                <a:schemeClr val="tx1"/>
              </a:solidFill>
              <a:round/>
              <a:headEnd/>
              <a:tailEnd/>
            </a:ln>
          </p:spPr>
          <p:txBody>
            <a:bodyPr/>
            <a:lstStyle>
              <a:lvl1pPr>
                <a:spcBef>
                  <a:spcPct val="20000"/>
                </a:spcBef>
                <a:buChar char="•"/>
                <a:defRPr sz="3200">
                  <a:solidFill>
                    <a:schemeClr val="tx1"/>
                  </a:solidFill>
                  <a:latin typeface="Corisande Light" pitchFamily="2" charset="0"/>
                </a:defRPr>
              </a:lvl1pPr>
              <a:lvl2pPr marL="742950" indent="-285750">
                <a:spcBef>
                  <a:spcPct val="20000"/>
                </a:spcBef>
                <a:buChar char="–"/>
                <a:defRPr sz="2800">
                  <a:solidFill>
                    <a:schemeClr val="tx1"/>
                  </a:solidFill>
                  <a:latin typeface="Corisande Light" pitchFamily="2" charset="0"/>
                </a:defRPr>
              </a:lvl2pPr>
              <a:lvl3pPr marL="1143000" indent="-228600">
                <a:spcBef>
                  <a:spcPct val="20000"/>
                </a:spcBef>
                <a:buChar char="•"/>
                <a:defRPr sz="2400">
                  <a:solidFill>
                    <a:schemeClr val="tx1"/>
                  </a:solidFill>
                  <a:latin typeface="Corisande Light" pitchFamily="2" charset="0"/>
                </a:defRPr>
              </a:lvl3pPr>
              <a:lvl4pPr marL="1600200" indent="-228600">
                <a:spcBef>
                  <a:spcPct val="20000"/>
                </a:spcBef>
                <a:buChar char="–"/>
                <a:defRPr sz="2000">
                  <a:solidFill>
                    <a:schemeClr val="tx1"/>
                  </a:solidFill>
                  <a:latin typeface="Corisande Light" pitchFamily="2" charset="0"/>
                </a:defRPr>
              </a:lvl4pPr>
              <a:lvl5pPr marL="2057400" indent="-228600">
                <a:spcBef>
                  <a:spcPct val="20000"/>
                </a:spcBef>
                <a:buChar char="»"/>
                <a:defRPr sz="2000">
                  <a:solidFill>
                    <a:schemeClr val="tx1"/>
                  </a:solidFill>
                  <a:latin typeface="Corisande Light" pitchFamily="2" charset="0"/>
                </a:defRPr>
              </a:lvl5pPr>
              <a:lvl6pPr marL="2514600" indent="-228600" eaLnBrk="0" fontAlgn="base" hangingPunct="0">
                <a:spcBef>
                  <a:spcPct val="20000"/>
                </a:spcBef>
                <a:spcAft>
                  <a:spcPct val="0"/>
                </a:spcAft>
                <a:buChar char="»"/>
                <a:defRPr sz="2000">
                  <a:solidFill>
                    <a:schemeClr val="tx1"/>
                  </a:solidFill>
                  <a:latin typeface="Corisande Light" pitchFamily="2" charset="0"/>
                </a:defRPr>
              </a:lvl6pPr>
              <a:lvl7pPr marL="2971800" indent="-228600" eaLnBrk="0" fontAlgn="base" hangingPunct="0">
                <a:spcBef>
                  <a:spcPct val="20000"/>
                </a:spcBef>
                <a:spcAft>
                  <a:spcPct val="0"/>
                </a:spcAft>
                <a:buChar char="»"/>
                <a:defRPr sz="2000">
                  <a:solidFill>
                    <a:schemeClr val="tx1"/>
                  </a:solidFill>
                  <a:latin typeface="Corisande Light" pitchFamily="2" charset="0"/>
                </a:defRPr>
              </a:lvl7pPr>
              <a:lvl8pPr marL="3429000" indent="-228600" eaLnBrk="0" fontAlgn="base" hangingPunct="0">
                <a:spcBef>
                  <a:spcPct val="20000"/>
                </a:spcBef>
                <a:spcAft>
                  <a:spcPct val="0"/>
                </a:spcAft>
                <a:buChar char="»"/>
                <a:defRPr sz="2000">
                  <a:solidFill>
                    <a:schemeClr val="tx1"/>
                  </a:solidFill>
                  <a:latin typeface="Corisande Light" pitchFamily="2" charset="0"/>
                </a:defRPr>
              </a:lvl8pPr>
              <a:lvl9pPr marL="3886200" indent="-228600" eaLnBrk="0" fontAlgn="base" hangingPunct="0">
                <a:spcBef>
                  <a:spcPct val="20000"/>
                </a:spcBef>
                <a:spcAft>
                  <a:spcPct val="0"/>
                </a:spcAft>
                <a:buChar char="»"/>
                <a:defRPr sz="2000">
                  <a:solidFill>
                    <a:schemeClr val="tx1"/>
                  </a:solidFill>
                  <a:latin typeface="Corisande Light" pitchFamily="2"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Lucida Grande" pitchFamily="-64" charset="0"/>
                <a:ea typeface="ヒラギノ角ゴ Pro W3" pitchFamily="-64" charset="-128"/>
                <a:cs typeface="+mn-cs"/>
              </a:endParaRPr>
            </a:p>
          </p:txBody>
        </p:sp>
        <p:sp>
          <p:nvSpPr>
            <p:cNvPr id="27" name="TextBox 26">
              <a:extLst>
                <a:ext uri="{FF2B5EF4-FFF2-40B4-BE49-F238E27FC236}">
                  <a16:creationId xmlns:a16="http://schemas.microsoft.com/office/drawing/2014/main" id="{3388F363-CD4A-41A5-94E8-877C30C1244A}"/>
                </a:ext>
              </a:extLst>
            </p:cNvPr>
            <p:cNvSpPr txBox="1"/>
            <p:nvPr/>
          </p:nvSpPr>
          <p:spPr>
            <a:xfrm>
              <a:off x="5196682" y="2360216"/>
              <a:ext cx="1465262" cy="369887"/>
            </a:xfrm>
            <a:prstGeom prst="rect">
              <a:avLst/>
            </a:prstGeom>
            <a:solidFill>
              <a:srgbClr val="FFC0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ヒラギノ角ゴ Pro W3" pitchFamily="-64" charset="-128"/>
                  <a:cs typeface="+mn-cs"/>
                </a:rPr>
                <a:t>1. Eliminate</a:t>
              </a:r>
            </a:p>
          </p:txBody>
        </p:sp>
        <p:sp>
          <p:nvSpPr>
            <p:cNvPr id="28" name="TextBox 27">
              <a:extLst>
                <a:ext uri="{FF2B5EF4-FFF2-40B4-BE49-F238E27FC236}">
                  <a16:creationId xmlns:a16="http://schemas.microsoft.com/office/drawing/2014/main" id="{D1937A76-9679-4ABB-9EAC-992AFF73FCE0}"/>
                </a:ext>
              </a:extLst>
            </p:cNvPr>
            <p:cNvSpPr txBox="1"/>
            <p:nvPr/>
          </p:nvSpPr>
          <p:spPr>
            <a:xfrm>
              <a:off x="5197477" y="3117056"/>
              <a:ext cx="1520825" cy="368300"/>
            </a:xfrm>
            <a:prstGeom prst="rect">
              <a:avLst/>
            </a:prstGeom>
            <a:solidFill>
              <a:srgbClr val="FFC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ヒラギノ角ゴ Pro W3" pitchFamily="-64" charset="-128"/>
                  <a:cs typeface="+mn-cs"/>
                </a:rPr>
                <a:t>2. Substitute</a:t>
              </a:r>
            </a:p>
          </p:txBody>
        </p:sp>
        <p:sp>
          <p:nvSpPr>
            <p:cNvPr id="29" name="TextBox 28">
              <a:extLst>
                <a:ext uri="{FF2B5EF4-FFF2-40B4-BE49-F238E27FC236}">
                  <a16:creationId xmlns:a16="http://schemas.microsoft.com/office/drawing/2014/main" id="{3E248576-6EDB-4DA2-819E-6ABE7E682999}"/>
                </a:ext>
              </a:extLst>
            </p:cNvPr>
            <p:cNvSpPr txBox="1"/>
            <p:nvPr/>
          </p:nvSpPr>
          <p:spPr>
            <a:xfrm>
              <a:off x="4589463" y="3823891"/>
              <a:ext cx="2822574" cy="368300"/>
            </a:xfrm>
            <a:prstGeom prst="rect">
              <a:avLst/>
            </a:prstGeom>
            <a:solidFill>
              <a:srgbClr val="FFC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ヒラギノ角ゴ Pro W3" pitchFamily="-64" charset="-128"/>
                  <a:cs typeface="+mn-cs"/>
                </a:rPr>
                <a:t>3. Engineering Controls</a:t>
              </a:r>
            </a:p>
          </p:txBody>
        </p:sp>
        <p:sp>
          <p:nvSpPr>
            <p:cNvPr id="30" name="TextBox 29">
              <a:extLst>
                <a:ext uri="{FF2B5EF4-FFF2-40B4-BE49-F238E27FC236}">
                  <a16:creationId xmlns:a16="http://schemas.microsoft.com/office/drawing/2014/main" id="{717A959E-18D8-4626-A4E7-CEB573F9FC0E}"/>
                </a:ext>
              </a:extLst>
            </p:cNvPr>
            <p:cNvSpPr txBox="1"/>
            <p:nvPr/>
          </p:nvSpPr>
          <p:spPr>
            <a:xfrm>
              <a:off x="4589462" y="4579144"/>
              <a:ext cx="2822575" cy="368300"/>
            </a:xfrm>
            <a:prstGeom prst="rect">
              <a:avLst/>
            </a:prstGeom>
            <a:solidFill>
              <a:srgbClr val="FFC0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ヒラギノ角ゴ Pro W3" pitchFamily="-64" charset="-128"/>
                  <a:cs typeface="+mn-cs"/>
                </a:rPr>
                <a:t>4. Administrative Controls</a:t>
              </a:r>
            </a:p>
          </p:txBody>
        </p:sp>
        <p:sp>
          <p:nvSpPr>
            <p:cNvPr id="31" name="TextBox 30">
              <a:extLst>
                <a:ext uri="{FF2B5EF4-FFF2-40B4-BE49-F238E27FC236}">
                  <a16:creationId xmlns:a16="http://schemas.microsoft.com/office/drawing/2014/main" id="{53100773-05BF-4858-A752-643A5E399CA2}"/>
                </a:ext>
              </a:extLst>
            </p:cNvPr>
            <p:cNvSpPr txBox="1"/>
            <p:nvPr/>
          </p:nvSpPr>
          <p:spPr>
            <a:xfrm>
              <a:off x="4160043" y="5308204"/>
              <a:ext cx="3735388" cy="368300"/>
            </a:xfrm>
            <a:prstGeom prst="rect">
              <a:avLst/>
            </a:prstGeom>
            <a:solidFill>
              <a:srgbClr val="FFC00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ヒラギノ角ゴ Pro W3" pitchFamily="-64" charset="-128"/>
                  <a:cs typeface="+mn-cs"/>
                </a:rPr>
                <a:t>5. Personal Protective Equipment</a:t>
              </a:r>
            </a:p>
          </p:txBody>
        </p:sp>
        <p:sp>
          <p:nvSpPr>
            <p:cNvPr id="32" name="TextBox 3">
              <a:extLst>
                <a:ext uri="{FF2B5EF4-FFF2-40B4-BE49-F238E27FC236}">
                  <a16:creationId xmlns:a16="http://schemas.microsoft.com/office/drawing/2014/main" id="{DD541FFB-0FF6-40B5-A559-CEEAB59CB778}"/>
                </a:ext>
              </a:extLst>
            </p:cNvPr>
            <p:cNvSpPr txBox="1">
              <a:spLocks noChangeArrowheads="1"/>
            </p:cNvSpPr>
            <p:nvPr/>
          </p:nvSpPr>
          <p:spPr bwMode="auto">
            <a:xfrm>
              <a:off x="2557463" y="2534445"/>
              <a:ext cx="1727200" cy="646112"/>
            </a:xfrm>
            <a:prstGeom prst="rect">
              <a:avLst/>
            </a:prstGeom>
            <a:solidFill>
              <a:srgbClr val="D0EAEC"/>
            </a:solidFill>
            <a:ln w="9525">
              <a:solidFill>
                <a:schemeClr val="tx1"/>
              </a:solidFill>
              <a:miter lim="800000"/>
              <a:headEnd/>
              <a:tailEnd/>
            </a:ln>
          </p:spPr>
          <p:txBody>
            <a:bodyPr>
              <a:spAutoFit/>
            </a:bodyPr>
            <a:lstStyle>
              <a:lvl1pPr>
                <a:spcBef>
                  <a:spcPct val="20000"/>
                </a:spcBef>
                <a:buChar char="•"/>
                <a:defRPr sz="3200">
                  <a:solidFill>
                    <a:schemeClr val="tx1"/>
                  </a:solidFill>
                  <a:latin typeface="Corisande Light" pitchFamily="2" charset="0"/>
                </a:defRPr>
              </a:lvl1pPr>
              <a:lvl2pPr marL="742950" indent="-285750">
                <a:spcBef>
                  <a:spcPct val="20000"/>
                </a:spcBef>
                <a:buChar char="–"/>
                <a:defRPr sz="2800">
                  <a:solidFill>
                    <a:schemeClr val="tx1"/>
                  </a:solidFill>
                  <a:latin typeface="Corisande Light" pitchFamily="2" charset="0"/>
                </a:defRPr>
              </a:lvl2pPr>
              <a:lvl3pPr marL="1143000" indent="-228600">
                <a:spcBef>
                  <a:spcPct val="20000"/>
                </a:spcBef>
                <a:buChar char="•"/>
                <a:defRPr sz="2400">
                  <a:solidFill>
                    <a:schemeClr val="tx1"/>
                  </a:solidFill>
                  <a:latin typeface="Corisande Light" pitchFamily="2" charset="0"/>
                </a:defRPr>
              </a:lvl3pPr>
              <a:lvl4pPr marL="1600200" indent="-228600">
                <a:spcBef>
                  <a:spcPct val="20000"/>
                </a:spcBef>
                <a:buChar char="–"/>
                <a:defRPr sz="2000">
                  <a:solidFill>
                    <a:schemeClr val="tx1"/>
                  </a:solidFill>
                  <a:latin typeface="Corisande Light" pitchFamily="2" charset="0"/>
                </a:defRPr>
              </a:lvl4pPr>
              <a:lvl5pPr marL="2057400" indent="-228600">
                <a:spcBef>
                  <a:spcPct val="20000"/>
                </a:spcBef>
                <a:buChar char="»"/>
                <a:defRPr sz="2000">
                  <a:solidFill>
                    <a:schemeClr val="tx1"/>
                  </a:solidFill>
                  <a:latin typeface="Corisande Light" pitchFamily="2" charset="0"/>
                </a:defRPr>
              </a:lvl5pPr>
              <a:lvl6pPr marL="2514600" indent="-228600" eaLnBrk="0" fontAlgn="base" hangingPunct="0">
                <a:spcBef>
                  <a:spcPct val="20000"/>
                </a:spcBef>
                <a:spcAft>
                  <a:spcPct val="0"/>
                </a:spcAft>
                <a:buChar char="»"/>
                <a:defRPr sz="2000">
                  <a:solidFill>
                    <a:schemeClr val="tx1"/>
                  </a:solidFill>
                  <a:latin typeface="Corisande Light" pitchFamily="2" charset="0"/>
                </a:defRPr>
              </a:lvl6pPr>
              <a:lvl7pPr marL="2971800" indent="-228600" eaLnBrk="0" fontAlgn="base" hangingPunct="0">
                <a:spcBef>
                  <a:spcPct val="20000"/>
                </a:spcBef>
                <a:spcAft>
                  <a:spcPct val="0"/>
                </a:spcAft>
                <a:buChar char="»"/>
                <a:defRPr sz="2000">
                  <a:solidFill>
                    <a:schemeClr val="tx1"/>
                  </a:solidFill>
                  <a:latin typeface="Corisande Light" pitchFamily="2" charset="0"/>
                </a:defRPr>
              </a:lvl7pPr>
              <a:lvl8pPr marL="3429000" indent="-228600" eaLnBrk="0" fontAlgn="base" hangingPunct="0">
                <a:spcBef>
                  <a:spcPct val="20000"/>
                </a:spcBef>
                <a:spcAft>
                  <a:spcPct val="0"/>
                </a:spcAft>
                <a:buChar char="»"/>
                <a:defRPr sz="2000">
                  <a:solidFill>
                    <a:schemeClr val="tx1"/>
                  </a:solidFill>
                  <a:latin typeface="Corisande Light" pitchFamily="2" charset="0"/>
                </a:defRPr>
              </a:lvl8pPr>
              <a:lvl9pPr marL="3886200" indent="-228600" eaLnBrk="0" fontAlgn="base" hangingPunct="0">
                <a:spcBef>
                  <a:spcPct val="20000"/>
                </a:spcBef>
                <a:spcAft>
                  <a:spcPct val="0"/>
                </a:spcAft>
                <a:buChar char="»"/>
                <a:defRPr sz="2000">
                  <a:solidFill>
                    <a:schemeClr val="tx1"/>
                  </a:solidFill>
                  <a:latin typeface="Corisande Light" pitchFamily="2"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000000"/>
                  </a:solidFill>
                  <a:effectLst/>
                  <a:uLnTx/>
                  <a:uFillTx/>
                  <a:latin typeface="Lucida Grande" pitchFamily="-64" charset="0"/>
                  <a:ea typeface="ヒラギノ角ゴ Pro W3" pitchFamily="-64" charset="-128"/>
                  <a:cs typeface="+mn-cs"/>
                </a:rPr>
                <a:t>Most </a:t>
              </a:r>
            </a:p>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000000"/>
                  </a:solidFill>
                  <a:effectLst/>
                  <a:uLnTx/>
                  <a:uFillTx/>
                  <a:latin typeface="Lucida Grande" pitchFamily="-64" charset="0"/>
                  <a:ea typeface="ヒラギノ角ゴ Pro W3" pitchFamily="-64" charset="-128"/>
                  <a:cs typeface="+mn-cs"/>
                </a:rPr>
                <a:t>Preferred</a:t>
              </a:r>
            </a:p>
          </p:txBody>
        </p:sp>
        <p:sp>
          <p:nvSpPr>
            <p:cNvPr id="33" name="TextBox 13">
              <a:extLst>
                <a:ext uri="{FF2B5EF4-FFF2-40B4-BE49-F238E27FC236}">
                  <a16:creationId xmlns:a16="http://schemas.microsoft.com/office/drawing/2014/main" id="{84DC4E43-AFA8-46EB-888F-6827ECCC644C}"/>
                </a:ext>
              </a:extLst>
            </p:cNvPr>
            <p:cNvSpPr txBox="1">
              <a:spLocks noChangeArrowheads="1"/>
            </p:cNvSpPr>
            <p:nvPr/>
          </p:nvSpPr>
          <p:spPr bwMode="auto">
            <a:xfrm>
              <a:off x="8593138" y="4440238"/>
              <a:ext cx="1727200" cy="646112"/>
            </a:xfrm>
            <a:prstGeom prst="rect">
              <a:avLst/>
            </a:prstGeom>
            <a:solidFill>
              <a:srgbClr val="D0EAEC"/>
            </a:solidFill>
            <a:ln w="9525">
              <a:solidFill>
                <a:schemeClr val="tx1"/>
              </a:solidFill>
              <a:miter lim="800000"/>
              <a:headEnd/>
              <a:tailEnd/>
            </a:ln>
          </p:spPr>
          <p:txBody>
            <a:bodyPr>
              <a:spAutoFit/>
            </a:bodyPr>
            <a:lstStyle>
              <a:lvl1pPr>
                <a:spcBef>
                  <a:spcPct val="20000"/>
                </a:spcBef>
                <a:buChar char="•"/>
                <a:defRPr sz="3200">
                  <a:solidFill>
                    <a:schemeClr val="tx1"/>
                  </a:solidFill>
                  <a:latin typeface="Corisande Light" pitchFamily="2" charset="0"/>
                </a:defRPr>
              </a:lvl1pPr>
              <a:lvl2pPr marL="742950" indent="-285750">
                <a:spcBef>
                  <a:spcPct val="20000"/>
                </a:spcBef>
                <a:buChar char="–"/>
                <a:defRPr sz="2800">
                  <a:solidFill>
                    <a:schemeClr val="tx1"/>
                  </a:solidFill>
                  <a:latin typeface="Corisande Light" pitchFamily="2" charset="0"/>
                </a:defRPr>
              </a:lvl2pPr>
              <a:lvl3pPr marL="1143000" indent="-228600">
                <a:spcBef>
                  <a:spcPct val="20000"/>
                </a:spcBef>
                <a:buChar char="•"/>
                <a:defRPr sz="2400">
                  <a:solidFill>
                    <a:schemeClr val="tx1"/>
                  </a:solidFill>
                  <a:latin typeface="Corisande Light" pitchFamily="2" charset="0"/>
                </a:defRPr>
              </a:lvl3pPr>
              <a:lvl4pPr marL="1600200" indent="-228600">
                <a:spcBef>
                  <a:spcPct val="20000"/>
                </a:spcBef>
                <a:buChar char="–"/>
                <a:defRPr sz="2000">
                  <a:solidFill>
                    <a:schemeClr val="tx1"/>
                  </a:solidFill>
                  <a:latin typeface="Corisande Light" pitchFamily="2" charset="0"/>
                </a:defRPr>
              </a:lvl4pPr>
              <a:lvl5pPr marL="2057400" indent="-228600">
                <a:spcBef>
                  <a:spcPct val="20000"/>
                </a:spcBef>
                <a:buChar char="»"/>
                <a:defRPr sz="2000">
                  <a:solidFill>
                    <a:schemeClr val="tx1"/>
                  </a:solidFill>
                  <a:latin typeface="Corisande Light" pitchFamily="2" charset="0"/>
                </a:defRPr>
              </a:lvl5pPr>
              <a:lvl6pPr marL="2514600" indent="-228600" eaLnBrk="0" fontAlgn="base" hangingPunct="0">
                <a:spcBef>
                  <a:spcPct val="20000"/>
                </a:spcBef>
                <a:spcAft>
                  <a:spcPct val="0"/>
                </a:spcAft>
                <a:buChar char="»"/>
                <a:defRPr sz="2000">
                  <a:solidFill>
                    <a:schemeClr val="tx1"/>
                  </a:solidFill>
                  <a:latin typeface="Corisande Light" pitchFamily="2" charset="0"/>
                </a:defRPr>
              </a:lvl6pPr>
              <a:lvl7pPr marL="2971800" indent="-228600" eaLnBrk="0" fontAlgn="base" hangingPunct="0">
                <a:spcBef>
                  <a:spcPct val="20000"/>
                </a:spcBef>
                <a:spcAft>
                  <a:spcPct val="0"/>
                </a:spcAft>
                <a:buChar char="»"/>
                <a:defRPr sz="2000">
                  <a:solidFill>
                    <a:schemeClr val="tx1"/>
                  </a:solidFill>
                  <a:latin typeface="Corisande Light" pitchFamily="2" charset="0"/>
                </a:defRPr>
              </a:lvl7pPr>
              <a:lvl8pPr marL="3429000" indent="-228600" eaLnBrk="0" fontAlgn="base" hangingPunct="0">
                <a:spcBef>
                  <a:spcPct val="20000"/>
                </a:spcBef>
                <a:spcAft>
                  <a:spcPct val="0"/>
                </a:spcAft>
                <a:buChar char="»"/>
                <a:defRPr sz="2000">
                  <a:solidFill>
                    <a:schemeClr val="tx1"/>
                  </a:solidFill>
                  <a:latin typeface="Corisande Light" pitchFamily="2" charset="0"/>
                </a:defRPr>
              </a:lvl8pPr>
              <a:lvl9pPr marL="3886200" indent="-228600" eaLnBrk="0" fontAlgn="base" hangingPunct="0">
                <a:spcBef>
                  <a:spcPct val="20000"/>
                </a:spcBef>
                <a:spcAft>
                  <a:spcPct val="0"/>
                </a:spcAft>
                <a:buChar char="»"/>
                <a:defRPr sz="2000">
                  <a:solidFill>
                    <a:schemeClr val="tx1"/>
                  </a:solidFill>
                  <a:latin typeface="Corisande Light" pitchFamily="2"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Lucida Grande" pitchFamily="-64" charset="0"/>
                  <a:ea typeface="ヒラギノ角ゴ Pro W3" pitchFamily="-64" charset="-128"/>
                  <a:cs typeface="+mn-cs"/>
                </a:rPr>
                <a:t>Least</a:t>
              </a:r>
            </a:p>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Lucida Grande" pitchFamily="-64" charset="0"/>
                  <a:ea typeface="ヒラギノ角ゴ Pro W3" pitchFamily="-64" charset="-128"/>
                  <a:cs typeface="+mn-cs"/>
                </a:rPr>
                <a:t>Preferred</a:t>
              </a:r>
            </a:p>
          </p:txBody>
        </p:sp>
      </p:grpSp>
    </p:spTree>
    <p:extLst>
      <p:ext uri="{BB962C8B-B14F-4D97-AF65-F5344CB8AC3E}">
        <p14:creationId xmlns:p14="http://schemas.microsoft.com/office/powerpoint/2010/main" val="1805581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67091" y="473925"/>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4400" b="1" dirty="0">
                <a:solidFill>
                  <a:srgbClr val="002060"/>
                </a:solidFill>
                <a:latin typeface="Arial" panose="020B0604020202020204" pitchFamily="34" charset="0"/>
                <a:cs typeface="Arial" panose="020B0604020202020204" pitchFamily="34" charset="0"/>
              </a:rPr>
              <a:t>Language to describe control measures</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E8E7E816-020C-479C-B668-043FA4ADECB2}"/>
              </a:ext>
            </a:extLst>
          </p:cNvPr>
          <p:cNvSpPr/>
          <p:nvPr/>
        </p:nvSpPr>
        <p:spPr>
          <a:xfrm>
            <a:off x="427465" y="1401194"/>
            <a:ext cx="10719460" cy="5262979"/>
          </a:xfrm>
          <a:prstGeom prst="rect">
            <a:avLst/>
          </a:prstGeom>
        </p:spPr>
        <p:txBody>
          <a:bodyPr wrap="square">
            <a:spAutoFit/>
          </a:bodyPr>
          <a:lstStyle/>
          <a:p>
            <a:pPr marL="342900" indent="-342900" fontAlgn="base">
              <a:buFont typeface="Arial" panose="020B0604020202020204" pitchFamily="34" charset="0"/>
              <a:buChar char="•"/>
            </a:pPr>
            <a:endParaRPr lang="en-GB" sz="28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8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8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8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8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8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8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32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Risk assessments are a factual account of what is in place to protect safety. Avoid use of words and phrases such as:</a:t>
            </a:r>
          </a:p>
          <a:p>
            <a:pPr marL="2628900" lvl="5" indent="-342900" fontAlgn="base">
              <a:buFont typeface="Arial" panose="020B0604020202020204" pitchFamily="34" charset="0"/>
              <a:buChar char="•"/>
            </a:pPr>
            <a:r>
              <a:rPr lang="en-GB" dirty="0">
                <a:solidFill>
                  <a:srgbClr val="FF6900"/>
                </a:solidFill>
                <a:latin typeface="Arial" panose="020B0604020202020204" pitchFamily="34" charset="0"/>
                <a:cs typeface="Arial" panose="020B0604020202020204" pitchFamily="34" charset="0"/>
              </a:rPr>
              <a:t>Where possible </a:t>
            </a:r>
            <a:r>
              <a:rPr lang="en-GB" dirty="0">
                <a:solidFill>
                  <a:srgbClr val="626262"/>
                </a:solidFill>
                <a:latin typeface="Arial" panose="020B0604020202020204" pitchFamily="34" charset="0"/>
                <a:cs typeface="Arial" panose="020B0604020202020204" pitchFamily="34" charset="0"/>
              </a:rPr>
              <a:t>staff will be provided with….</a:t>
            </a:r>
          </a:p>
          <a:p>
            <a:pPr marL="2628900" lvl="5"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On site training will have </a:t>
            </a:r>
            <a:r>
              <a:rPr lang="en-GB" dirty="0">
                <a:solidFill>
                  <a:srgbClr val="FF6900"/>
                </a:solidFill>
                <a:latin typeface="Arial" panose="020B0604020202020204" pitchFamily="34" charset="0"/>
                <a:cs typeface="Arial" panose="020B0604020202020204" pitchFamily="34" charset="0"/>
              </a:rPr>
              <a:t>to be </a:t>
            </a:r>
            <a:r>
              <a:rPr lang="en-GB" dirty="0">
                <a:solidFill>
                  <a:srgbClr val="626262"/>
                </a:solidFill>
                <a:latin typeface="Arial" panose="020B0604020202020204" pitchFamily="34" charset="0"/>
                <a:cs typeface="Arial" panose="020B0604020202020204" pitchFamily="34" charset="0"/>
              </a:rPr>
              <a:t>provided</a:t>
            </a:r>
          </a:p>
          <a:p>
            <a:pPr marL="2628900" lvl="5"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PPE such as safety shoes </a:t>
            </a:r>
            <a:r>
              <a:rPr lang="en-GB" dirty="0">
                <a:solidFill>
                  <a:srgbClr val="FF6900"/>
                </a:solidFill>
                <a:latin typeface="Arial" panose="020B0604020202020204" pitchFamily="34" charset="0"/>
                <a:cs typeface="Arial" panose="020B0604020202020204" pitchFamily="34" charset="0"/>
              </a:rPr>
              <a:t>should</a:t>
            </a:r>
            <a:r>
              <a:rPr lang="en-GB" dirty="0">
                <a:solidFill>
                  <a:srgbClr val="626262"/>
                </a:solidFill>
                <a:latin typeface="Arial" panose="020B0604020202020204" pitchFamily="34" charset="0"/>
                <a:cs typeface="Arial" panose="020B0604020202020204" pitchFamily="34" charset="0"/>
              </a:rPr>
              <a:t> be available</a:t>
            </a:r>
          </a:p>
          <a:p>
            <a:pPr marL="2628900" lvl="5"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Training </a:t>
            </a:r>
            <a:r>
              <a:rPr lang="en-GB" dirty="0">
                <a:solidFill>
                  <a:srgbClr val="FF6900"/>
                </a:solidFill>
                <a:latin typeface="Arial" panose="020B0604020202020204" pitchFamily="34" charset="0"/>
                <a:cs typeface="Arial" panose="020B0604020202020204" pitchFamily="34" charset="0"/>
              </a:rPr>
              <a:t>will be </a:t>
            </a:r>
            <a:r>
              <a:rPr lang="en-GB" dirty="0">
                <a:solidFill>
                  <a:srgbClr val="626262"/>
                </a:solidFill>
                <a:latin typeface="Arial" panose="020B0604020202020204" pitchFamily="34" charset="0"/>
                <a:cs typeface="Arial" panose="020B0604020202020204" pitchFamily="34" charset="0"/>
              </a:rPr>
              <a:t>reviewed monthly/quarterly/annually</a:t>
            </a:r>
          </a:p>
        </p:txBody>
      </p:sp>
      <p:sp>
        <p:nvSpPr>
          <p:cNvPr id="17" name="Rectangle 16">
            <a:extLst>
              <a:ext uri="{FF2B5EF4-FFF2-40B4-BE49-F238E27FC236}">
                <a16:creationId xmlns:a16="http://schemas.microsoft.com/office/drawing/2014/main" id="{B71007A0-6281-43D6-BE13-4BDD48FE0A86}"/>
              </a:ext>
            </a:extLst>
          </p:cNvPr>
          <p:cNvSpPr/>
          <p:nvPr/>
        </p:nvSpPr>
        <p:spPr>
          <a:xfrm>
            <a:off x="8541173" y="5666955"/>
            <a:ext cx="2403337" cy="400110"/>
          </a:xfrm>
          <a:prstGeom prst="rect">
            <a:avLst/>
          </a:prstGeom>
          <a:ln w="31750">
            <a:solidFill>
              <a:schemeClr val="tx1"/>
            </a:solidFill>
          </a:ln>
        </p:spPr>
        <p:txBody>
          <a:bodyPr wrap="square">
            <a:spAutoFit/>
          </a:bodyPr>
          <a:lstStyle/>
          <a:p>
            <a:r>
              <a:rPr lang="en-GB" sz="2000" dirty="0">
                <a:solidFill>
                  <a:srgbClr val="626262"/>
                </a:solidFill>
              </a:rPr>
              <a:t>It either is or it isn’t</a:t>
            </a:r>
          </a:p>
        </p:txBody>
      </p:sp>
      <p:sp>
        <p:nvSpPr>
          <p:cNvPr id="18" name="Title 1">
            <a:extLst>
              <a:ext uri="{FF2B5EF4-FFF2-40B4-BE49-F238E27FC236}">
                <a16:creationId xmlns:a16="http://schemas.microsoft.com/office/drawing/2014/main" id="{AC38A2AB-3367-4BE3-B0DD-61E346DC9E8A}"/>
              </a:ext>
            </a:extLst>
          </p:cNvPr>
          <p:cNvSpPr txBox="1">
            <a:spLocks/>
          </p:cNvSpPr>
          <p:nvPr/>
        </p:nvSpPr>
        <p:spPr>
          <a:xfrm>
            <a:off x="5862028" y="1692685"/>
            <a:ext cx="3584428" cy="2898953"/>
          </a:xfr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2400" dirty="0">
                <a:solidFill>
                  <a:srgbClr val="626262"/>
                </a:solidFill>
                <a:latin typeface="+mn-lt"/>
              </a:rPr>
              <a:t>A risk assessment is a statement of fact. </a:t>
            </a:r>
          </a:p>
          <a:p>
            <a:pPr algn="ctr"/>
            <a:r>
              <a:rPr lang="en-GB" sz="2400" dirty="0">
                <a:solidFill>
                  <a:srgbClr val="626262"/>
                </a:solidFill>
                <a:latin typeface="+mn-lt"/>
              </a:rPr>
              <a:t/>
            </a:r>
            <a:br>
              <a:rPr lang="en-GB" sz="2400" dirty="0">
                <a:solidFill>
                  <a:srgbClr val="626262"/>
                </a:solidFill>
                <a:latin typeface="+mn-lt"/>
              </a:rPr>
            </a:br>
            <a:r>
              <a:rPr lang="en-GB" sz="2400" dirty="0">
                <a:solidFill>
                  <a:srgbClr val="626262"/>
                </a:solidFill>
                <a:latin typeface="+mn-lt"/>
              </a:rPr>
              <a:t>Think in black and white.</a:t>
            </a:r>
          </a:p>
        </p:txBody>
      </p:sp>
      <p:pic>
        <p:nvPicPr>
          <p:cNvPr id="19" name="Picture 18">
            <a:extLst>
              <a:ext uri="{FF2B5EF4-FFF2-40B4-BE49-F238E27FC236}">
                <a16:creationId xmlns:a16="http://schemas.microsoft.com/office/drawing/2014/main" id="{CE466EC1-2408-471D-9B0C-5AA232A1BCDC}"/>
              </a:ext>
            </a:extLst>
          </p:cNvPr>
          <p:cNvPicPr>
            <a:picLocks noChangeAspect="1"/>
          </p:cNvPicPr>
          <p:nvPr/>
        </p:nvPicPr>
        <p:blipFill>
          <a:blip r:embed="rId3"/>
          <a:stretch>
            <a:fillRect/>
          </a:stretch>
        </p:blipFill>
        <p:spPr>
          <a:xfrm>
            <a:off x="917256" y="1195753"/>
            <a:ext cx="4237323" cy="3652057"/>
          </a:xfrm>
          <a:prstGeom prst="rect">
            <a:avLst/>
          </a:prstGeom>
        </p:spPr>
      </p:pic>
    </p:spTree>
    <p:extLst>
      <p:ext uri="{BB962C8B-B14F-4D97-AF65-F5344CB8AC3E}">
        <p14:creationId xmlns:p14="http://schemas.microsoft.com/office/powerpoint/2010/main" val="2734714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4F01836-4DE7-4500-AB64-5548A9B0BA8B}"/>
              </a:ext>
            </a:extLst>
          </p:cNvPr>
          <p:cNvGrpSpPr/>
          <p:nvPr/>
        </p:nvGrpSpPr>
        <p:grpSpPr>
          <a:xfrm>
            <a:off x="3382710" y="808676"/>
            <a:ext cx="7901535" cy="6030682"/>
            <a:chOff x="3382710" y="988196"/>
            <a:chExt cx="7901535" cy="6030682"/>
          </a:xfrm>
        </p:grpSpPr>
        <p:grpSp>
          <p:nvGrpSpPr>
            <p:cNvPr id="18" name="Group 17">
              <a:extLst>
                <a:ext uri="{FF2B5EF4-FFF2-40B4-BE49-F238E27FC236}">
                  <a16:creationId xmlns:a16="http://schemas.microsoft.com/office/drawing/2014/main" id="{B2C7D102-68D8-49BB-9EA0-FD77A0FE5C35}"/>
                </a:ext>
              </a:extLst>
            </p:cNvPr>
            <p:cNvGrpSpPr/>
            <p:nvPr/>
          </p:nvGrpSpPr>
          <p:grpSpPr>
            <a:xfrm>
              <a:off x="3382710" y="988196"/>
              <a:ext cx="7901535" cy="6030682"/>
              <a:chOff x="3382710" y="988196"/>
              <a:chExt cx="7901535" cy="6030682"/>
            </a:xfrm>
          </p:grpSpPr>
          <p:pic>
            <p:nvPicPr>
              <p:cNvPr id="20" name="Content Placeholder 5">
                <a:extLst>
                  <a:ext uri="{FF2B5EF4-FFF2-40B4-BE49-F238E27FC236}">
                    <a16:creationId xmlns:a16="http://schemas.microsoft.com/office/drawing/2014/main" id="{3A417DE0-36D0-4A9D-982B-529425D9D0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9054" y="988196"/>
                <a:ext cx="7765191" cy="4922505"/>
              </a:xfrm>
              <a:prstGeom prst="rect">
                <a:avLst/>
              </a:prstGeom>
            </p:spPr>
          </p:pic>
          <p:pic>
            <p:nvPicPr>
              <p:cNvPr id="21" name="Picture 20">
                <a:extLst>
                  <a:ext uri="{FF2B5EF4-FFF2-40B4-BE49-F238E27FC236}">
                    <a16:creationId xmlns:a16="http://schemas.microsoft.com/office/drawing/2014/main" id="{C3A889A9-8746-432F-B72B-646DF7E8DB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4587" y="5823058"/>
                <a:ext cx="6345034" cy="1195820"/>
              </a:xfrm>
              <a:prstGeom prst="rect">
                <a:avLst/>
              </a:prstGeom>
            </p:spPr>
          </p:pic>
          <p:sp>
            <p:nvSpPr>
              <p:cNvPr id="22" name="Oval 21">
                <a:extLst>
                  <a:ext uri="{FF2B5EF4-FFF2-40B4-BE49-F238E27FC236}">
                    <a16:creationId xmlns:a16="http://schemas.microsoft.com/office/drawing/2014/main" id="{CF66A754-A6CB-4C2A-86F8-38A6CD7EA670}"/>
                  </a:ext>
                </a:extLst>
              </p:cNvPr>
              <p:cNvSpPr/>
              <p:nvPr/>
            </p:nvSpPr>
            <p:spPr>
              <a:xfrm>
                <a:off x="3662388" y="6286500"/>
                <a:ext cx="1363891" cy="57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34A5E43F-4736-4D8F-B95D-D1859F30F2FE}"/>
                  </a:ext>
                </a:extLst>
              </p:cNvPr>
              <p:cNvSpPr/>
              <p:nvPr/>
            </p:nvSpPr>
            <p:spPr>
              <a:xfrm>
                <a:off x="8152383" y="3088357"/>
                <a:ext cx="921286" cy="57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ECA26DA-DE0C-47B8-9FD8-8C6EEDB74123}"/>
                  </a:ext>
                </a:extLst>
              </p:cNvPr>
              <p:cNvSpPr/>
              <p:nvPr/>
            </p:nvSpPr>
            <p:spPr>
              <a:xfrm>
                <a:off x="3382710" y="3059217"/>
                <a:ext cx="921286" cy="57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EC4F1FF8-3C72-4B62-8050-0C7482BD9222}"/>
                  </a:ext>
                </a:extLst>
              </p:cNvPr>
              <p:cNvSpPr/>
              <p:nvPr/>
            </p:nvSpPr>
            <p:spPr>
              <a:xfrm>
                <a:off x="9528563" y="3087144"/>
                <a:ext cx="921286" cy="57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AECEFB6E-54E4-4741-89D4-B59C546F8639}"/>
                  </a:ext>
                </a:extLst>
              </p:cNvPr>
              <p:cNvSpPr/>
              <p:nvPr/>
            </p:nvSpPr>
            <p:spPr>
              <a:xfrm>
                <a:off x="4260551" y="3087144"/>
                <a:ext cx="921286" cy="57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a:extLst>
                  <a:ext uri="{FF2B5EF4-FFF2-40B4-BE49-F238E27FC236}">
                    <a16:creationId xmlns:a16="http://schemas.microsoft.com/office/drawing/2014/main" id="{2D03B17B-513B-4561-B3B5-60D0AED1DDD9}"/>
                  </a:ext>
                </a:extLst>
              </p:cNvPr>
              <p:cNvCxnSpPr>
                <a:cxnSpLocks/>
              </p:cNvCxnSpPr>
              <p:nvPr/>
            </p:nvCxnSpPr>
            <p:spPr bwMode="auto">
              <a:xfrm>
                <a:off x="3685649" y="3730918"/>
                <a:ext cx="5776059"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sp>
          <p:nvSpPr>
            <p:cNvPr id="19" name="Rectangle 18">
              <a:extLst>
                <a:ext uri="{FF2B5EF4-FFF2-40B4-BE49-F238E27FC236}">
                  <a16:creationId xmlns:a16="http://schemas.microsoft.com/office/drawing/2014/main" id="{41207EBD-C13D-41F8-BA98-854CED4BDC97}"/>
                </a:ext>
              </a:extLst>
            </p:cNvPr>
            <p:cNvSpPr/>
            <p:nvPr/>
          </p:nvSpPr>
          <p:spPr>
            <a:xfrm>
              <a:off x="5626645" y="1060255"/>
              <a:ext cx="3074180" cy="19634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STFC Risk assessment proforma</a:t>
            </a:r>
          </a:p>
        </p:txBody>
      </p:sp>
      <p:sp>
        <p:nvSpPr>
          <p:cNvPr id="7" name="Rectangle 6">
            <a:extLst>
              <a:ext uri="{FF2B5EF4-FFF2-40B4-BE49-F238E27FC236}">
                <a16:creationId xmlns:a16="http://schemas.microsoft.com/office/drawing/2014/main" id="{969C21BF-C8B8-FF4B-A6D0-6E1C20B31F95}"/>
              </a:ext>
            </a:extLst>
          </p:cNvPr>
          <p:cNvSpPr/>
          <p:nvPr/>
        </p:nvSpPr>
        <p:spPr>
          <a:xfrm>
            <a:off x="435728" y="1604223"/>
            <a:ext cx="11170534" cy="4443651"/>
          </a:xfrm>
          <a:prstGeom prst="rect">
            <a:avLst/>
          </a:prstGeom>
        </p:spPr>
        <p:txBody>
          <a:bodyPr wrap="square">
            <a:noAutofit/>
          </a:bodyPr>
          <a:lstStyle/>
          <a:p>
            <a:pPr marL="0" marR="0" lvl="0" indent="0" algn="r" defTabSz="914400" rtl="0" eaLnBrk="1" fontAlgn="auto" latinLnBrk="0" hangingPunct="1">
              <a:lnSpc>
                <a:spcPct val="110000"/>
              </a:lnSpc>
              <a:spcBef>
                <a:spcPts val="0"/>
              </a:spcBef>
              <a:spcAft>
                <a:spcPts val="600"/>
              </a:spcAft>
              <a:buClrTx/>
              <a:buSzTx/>
              <a:buFontTx/>
              <a:buNone/>
              <a:tabLst/>
              <a:defRPr/>
            </a:pPr>
            <a:endParaRPr kumimoji="0" lang="en-GB" sz="3200" b="0" i="0" u="none" strike="noStrike" kern="1200" cap="none" spc="0" normalizeH="0" baseline="0" noProof="0">
              <a:ln>
                <a:noFill/>
              </a:ln>
              <a:solidFill>
                <a:srgbClr val="FF6900"/>
              </a:solidFill>
              <a:effectLst/>
              <a:uLnTx/>
              <a:uFillTx/>
              <a:latin typeface="Arial"/>
              <a:ea typeface="+mn-ea"/>
              <a:cs typeface="Arial"/>
            </a:endParaRP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30482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90680"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4400" b="1" dirty="0">
                <a:solidFill>
                  <a:srgbClr val="002060"/>
                </a:solidFill>
                <a:latin typeface="Arial" panose="020B0604020202020204" pitchFamily="34" charset="0"/>
                <a:cs typeface="Arial" panose="020B0604020202020204" pitchFamily="34" charset="0"/>
              </a:rPr>
              <a:t>Priority matrix</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pic>
        <p:nvPicPr>
          <p:cNvPr id="9" name="Content Placeholder 3">
            <a:extLst>
              <a:ext uri="{FF2B5EF4-FFF2-40B4-BE49-F238E27FC236}">
                <a16:creationId xmlns:a16="http://schemas.microsoft.com/office/drawing/2014/main" id="{D62169E1-6938-4941-B26B-39D0AAB7D7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6367" y="1302467"/>
            <a:ext cx="9294233" cy="4828536"/>
          </a:xfrm>
          <a:prstGeom prst="rect">
            <a:avLst/>
          </a:prstGeom>
        </p:spPr>
      </p:pic>
      <p:sp>
        <p:nvSpPr>
          <p:cNvPr id="7" name="TextBox 2">
            <a:extLst>
              <a:ext uri="{FF2B5EF4-FFF2-40B4-BE49-F238E27FC236}">
                <a16:creationId xmlns:a16="http://schemas.microsoft.com/office/drawing/2014/main" id="{D3104561-DAFB-4C83-BC9E-88F5865AED91}"/>
              </a:ext>
            </a:extLst>
          </p:cNvPr>
          <p:cNvSpPr txBox="1"/>
          <p:nvPr/>
        </p:nvSpPr>
        <p:spPr>
          <a:xfrm>
            <a:off x="6428063" y="470280"/>
            <a:ext cx="5103628" cy="1200329"/>
          </a:xfrm>
          <a:prstGeom prst="rect">
            <a:avLst/>
          </a:prstGeom>
          <a:solidFill>
            <a:schemeClr val="accent5">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eaLnBrk="0" hangingPunct="0">
              <a:spcBef>
                <a:spcPct val="20000"/>
              </a:spcBef>
            </a:pPr>
            <a:r>
              <a:rPr lang="en-GB" sz="2400" kern="0" dirty="0">
                <a:solidFill>
                  <a:srgbClr val="626262"/>
                </a:solidFill>
                <a:latin typeface="Arial" pitchFamily="34" charset="0"/>
                <a:cs typeface="Arial" pitchFamily="34" charset="0"/>
              </a:rPr>
              <a:t>Risk is a function of both the </a:t>
            </a:r>
            <a:r>
              <a:rPr lang="en-GB" sz="2400" kern="0" dirty="0">
                <a:solidFill>
                  <a:srgbClr val="FF6900"/>
                </a:solidFill>
                <a:latin typeface="Arial" pitchFamily="34" charset="0"/>
                <a:cs typeface="Arial" pitchFamily="34" charset="0"/>
              </a:rPr>
              <a:t>harm</a:t>
            </a:r>
            <a:r>
              <a:rPr lang="en-GB" sz="2400" kern="0" dirty="0">
                <a:solidFill>
                  <a:srgbClr val="626262"/>
                </a:solidFill>
                <a:latin typeface="Arial" pitchFamily="34" charset="0"/>
                <a:cs typeface="Arial" pitchFamily="34" charset="0"/>
              </a:rPr>
              <a:t> and </a:t>
            </a:r>
            <a:r>
              <a:rPr lang="en-GB" sz="2400" kern="0" dirty="0">
                <a:solidFill>
                  <a:srgbClr val="FF6900"/>
                </a:solidFill>
                <a:latin typeface="Arial" pitchFamily="34" charset="0"/>
                <a:cs typeface="Arial" pitchFamily="34" charset="0"/>
              </a:rPr>
              <a:t>likelihood</a:t>
            </a:r>
            <a:r>
              <a:rPr lang="en-GB" sz="2400" kern="0" dirty="0">
                <a:solidFill>
                  <a:srgbClr val="626262"/>
                </a:solidFill>
                <a:latin typeface="Arial" pitchFamily="34" charset="0"/>
                <a:cs typeface="Arial" pitchFamily="34" charset="0"/>
              </a:rPr>
              <a:t> of a specific hazard being realised. </a:t>
            </a:r>
          </a:p>
        </p:txBody>
      </p:sp>
    </p:spTree>
    <p:extLst>
      <p:ext uri="{BB962C8B-B14F-4D97-AF65-F5344CB8AC3E}">
        <p14:creationId xmlns:p14="http://schemas.microsoft.com/office/powerpoint/2010/main" val="42594348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4400" b="1" dirty="0">
                <a:solidFill>
                  <a:srgbClr val="002060"/>
                </a:solidFill>
                <a:latin typeface="Arial" panose="020B0604020202020204" pitchFamily="34" charset="0"/>
                <a:cs typeface="Arial" panose="020B0604020202020204" pitchFamily="34" charset="0"/>
              </a:rPr>
              <a:t>Definition of levels of risk</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pic>
        <p:nvPicPr>
          <p:cNvPr id="8" name="Content Placeholder 3">
            <a:extLst>
              <a:ext uri="{FF2B5EF4-FFF2-40B4-BE49-F238E27FC236}">
                <a16:creationId xmlns:a16="http://schemas.microsoft.com/office/drawing/2014/main" id="{4A832333-CE95-4E6D-B0EE-A7C8BCBBBA31}"/>
              </a:ext>
            </a:extLst>
          </p:cNvPr>
          <p:cNvPicPr>
            <a:picLocks noChangeAspect="1"/>
          </p:cNvPicPr>
          <p:nvPr/>
        </p:nvPicPr>
        <p:blipFill>
          <a:blip r:embed="rId3"/>
          <a:stretch>
            <a:fillRect/>
          </a:stretch>
        </p:blipFill>
        <p:spPr>
          <a:xfrm>
            <a:off x="2180492" y="944004"/>
            <a:ext cx="9856763" cy="4879996"/>
          </a:xfrm>
          <a:prstGeom prst="rect">
            <a:avLst/>
          </a:prstGeom>
        </p:spPr>
      </p:pic>
    </p:spTree>
    <p:extLst>
      <p:ext uri="{BB962C8B-B14F-4D97-AF65-F5344CB8AC3E}">
        <p14:creationId xmlns:p14="http://schemas.microsoft.com/office/powerpoint/2010/main" val="351564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4400" b="1" dirty="0">
                <a:solidFill>
                  <a:srgbClr val="002060"/>
                </a:solidFill>
                <a:latin typeface="Arial" panose="020B0604020202020204" pitchFamily="34" charset="0"/>
                <a:cs typeface="Arial" panose="020B0604020202020204" pitchFamily="34" charset="0"/>
              </a:rPr>
              <a:t>STFC Risk assessment proforma</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D30561E3-73F9-43E7-85A2-630A1B376E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0298" y="5534214"/>
            <a:ext cx="7354125" cy="1385999"/>
          </a:xfrm>
          <a:prstGeom prst="rect">
            <a:avLst/>
          </a:prstGeom>
        </p:spPr>
      </p:pic>
      <p:pic>
        <p:nvPicPr>
          <p:cNvPr id="9" name="Content Placeholder 5">
            <a:extLst>
              <a:ext uri="{FF2B5EF4-FFF2-40B4-BE49-F238E27FC236}">
                <a16:creationId xmlns:a16="http://schemas.microsoft.com/office/drawing/2014/main" id="{CE61CD29-80D8-46A6-AE2A-5C3354C86D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7858" y="998549"/>
            <a:ext cx="7305401" cy="4631035"/>
          </a:xfrm>
          <a:prstGeom prst="rect">
            <a:avLst/>
          </a:prstGeom>
        </p:spPr>
      </p:pic>
      <p:sp>
        <p:nvSpPr>
          <p:cNvPr id="10" name="Oval 9">
            <a:extLst>
              <a:ext uri="{FF2B5EF4-FFF2-40B4-BE49-F238E27FC236}">
                <a16:creationId xmlns:a16="http://schemas.microsoft.com/office/drawing/2014/main" id="{CFCB7821-15B6-43D5-B273-8A87FEA1DD6F}"/>
              </a:ext>
            </a:extLst>
          </p:cNvPr>
          <p:cNvSpPr/>
          <p:nvPr/>
        </p:nvSpPr>
        <p:spPr>
          <a:xfrm>
            <a:off x="6359088" y="3120425"/>
            <a:ext cx="2709540" cy="3265118"/>
          </a:xfrm>
          <a:prstGeom prst="ellipse">
            <a:avLst/>
          </a:prstGeom>
          <a:noFill/>
          <a:ln w="666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1" name="Straight Arrow Connector 10">
            <a:extLst>
              <a:ext uri="{FF2B5EF4-FFF2-40B4-BE49-F238E27FC236}">
                <a16:creationId xmlns:a16="http://schemas.microsoft.com/office/drawing/2014/main" id="{8620B949-C454-4EA6-B316-942CF71CDD41}"/>
              </a:ext>
            </a:extLst>
          </p:cNvPr>
          <p:cNvCxnSpPr/>
          <p:nvPr/>
        </p:nvCxnSpPr>
        <p:spPr bwMode="auto">
          <a:xfrm flipH="1">
            <a:off x="7576418" y="4557974"/>
            <a:ext cx="957057"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2" name="TextBox 11">
            <a:extLst>
              <a:ext uri="{FF2B5EF4-FFF2-40B4-BE49-F238E27FC236}">
                <a16:creationId xmlns:a16="http://schemas.microsoft.com/office/drawing/2014/main" id="{47A42FEB-4835-430E-B671-63B576083136}"/>
              </a:ext>
            </a:extLst>
          </p:cNvPr>
          <p:cNvSpPr txBox="1"/>
          <p:nvPr/>
        </p:nvSpPr>
        <p:spPr>
          <a:xfrm>
            <a:off x="7882179" y="4636453"/>
            <a:ext cx="1085850" cy="923330"/>
          </a:xfrm>
          <a:prstGeom prst="rect">
            <a:avLst/>
          </a:prstGeom>
          <a:noFill/>
          <a:ln w="53975">
            <a:solidFill>
              <a:srgbClr val="003088"/>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01D3E"/>
                </a:solidFill>
                <a:effectLst/>
                <a:uLnTx/>
                <a:uFillTx/>
                <a:latin typeface="Calibri" panose="020F0502020204030204"/>
                <a:ea typeface="+mn-ea"/>
                <a:cs typeface="+mn-cs"/>
              </a:rPr>
              <a:t>Highest risk at the top</a:t>
            </a:r>
          </a:p>
        </p:txBody>
      </p:sp>
    </p:spTree>
    <p:extLst>
      <p:ext uri="{BB962C8B-B14F-4D97-AF65-F5344CB8AC3E}">
        <p14:creationId xmlns:p14="http://schemas.microsoft.com/office/powerpoint/2010/main" val="3774768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9D217E9-633F-4011-B3F8-3482F8A798D0}"/>
              </a:ext>
            </a:extLst>
          </p:cNvPr>
          <p:cNvPicPr>
            <a:picLocks noChangeAspect="1"/>
          </p:cNvPicPr>
          <p:nvPr/>
        </p:nvPicPr>
        <p:blipFill>
          <a:blip r:embed="rId3"/>
          <a:stretch>
            <a:fillRect/>
          </a:stretch>
        </p:blipFill>
        <p:spPr>
          <a:xfrm>
            <a:off x="400050" y="2418851"/>
            <a:ext cx="11096893" cy="2090274"/>
          </a:xfrm>
          <a:prstGeom prst="rect">
            <a:avLst/>
          </a:prstGeom>
        </p:spPr>
      </p:pic>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1175706"/>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4400" b="1" spc="-150" dirty="0">
                <a:solidFill>
                  <a:srgbClr val="002060"/>
                </a:solidFill>
                <a:latin typeface="Arial" panose="020B0604020202020204" pitchFamily="34" charset="0"/>
                <a:cs typeface="Arial" panose="020B0604020202020204" pitchFamily="34" charset="0"/>
              </a:rPr>
              <a:t>Final steps – remember </a:t>
            </a:r>
            <a:r>
              <a:rPr lang="en-GB" sz="4400" b="1" spc="-150" dirty="0" err="1">
                <a:solidFill>
                  <a:srgbClr val="002060"/>
                </a:solidFill>
                <a:latin typeface="Arial" panose="020B0604020202020204" pitchFamily="34" charset="0"/>
                <a:cs typeface="Arial" panose="020B0604020202020204" pitchFamily="34" charset="0"/>
              </a:rPr>
              <a:t>remember</a:t>
            </a:r>
            <a:r>
              <a:rPr lang="en-GB" sz="4400" b="1" spc="-150" dirty="0">
                <a:solidFill>
                  <a:srgbClr val="002060"/>
                </a:solidFill>
                <a:latin typeface="Arial" panose="020B0604020202020204" pitchFamily="34" charset="0"/>
                <a:cs typeface="Arial" panose="020B0604020202020204" pitchFamily="34" charset="0"/>
              </a:rPr>
              <a:t> the review date!</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67140C2B-6D10-4507-AB30-2A58CDF557B6}"/>
              </a:ext>
            </a:extLst>
          </p:cNvPr>
          <p:cNvSpPr/>
          <p:nvPr/>
        </p:nvSpPr>
        <p:spPr>
          <a:xfrm>
            <a:off x="515816" y="1401194"/>
            <a:ext cx="10631108" cy="4154984"/>
          </a:xfrm>
          <a:prstGeom prst="rect">
            <a:avLst/>
          </a:prstGeom>
        </p:spPr>
        <p:txBody>
          <a:bodyPr wrap="square">
            <a:spAutoFit/>
          </a:bodyPr>
          <a:lstStyle/>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fontAlgn="base"/>
            <a:r>
              <a:rPr lang="en-GB" dirty="0">
                <a:solidFill>
                  <a:srgbClr val="626262"/>
                </a:solidFill>
                <a:latin typeface="Arial" panose="020B0604020202020204" pitchFamily="34" charset="0"/>
                <a:cs typeface="Arial" panose="020B0604020202020204" pitchFamily="34" charset="0"/>
              </a:rPr>
              <a:t>You can have the most wonderful risk assessments and policies in place but if they are not </a:t>
            </a:r>
            <a:r>
              <a:rPr lang="en-GB" dirty="0">
                <a:solidFill>
                  <a:srgbClr val="FF6900"/>
                </a:solidFill>
                <a:latin typeface="Arial" panose="020B0604020202020204" pitchFamily="34" charset="0"/>
                <a:cs typeface="Arial" panose="020B0604020202020204" pitchFamily="34" charset="0"/>
              </a:rPr>
              <a:t>monitored and reviewed </a:t>
            </a:r>
            <a:r>
              <a:rPr lang="en-GB" dirty="0">
                <a:solidFill>
                  <a:srgbClr val="626262"/>
                </a:solidFill>
                <a:latin typeface="Arial" panose="020B0604020202020204" pitchFamily="34" charset="0"/>
                <a:cs typeface="Arial" panose="020B0604020202020204" pitchFamily="34" charset="0"/>
              </a:rPr>
              <a:t>then they are worthless”</a:t>
            </a:r>
          </a:p>
          <a:p>
            <a:pPr marL="342900" indent="-342900" fontAlgn="base">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a:p>
            <a:pPr fontAlgn="base"/>
            <a:r>
              <a:rPr lang="en-GB" dirty="0">
                <a:solidFill>
                  <a:srgbClr val="626262"/>
                </a:solidFill>
                <a:latin typeface="Arial" panose="020B0604020202020204" pitchFamily="34" charset="0"/>
                <a:cs typeface="Arial" panose="020B0604020202020204" pitchFamily="34" charset="0"/>
              </a:rPr>
              <a:t>District Judge Taylor, Bristol Magistrates’ Court, July 2018</a:t>
            </a:r>
          </a:p>
        </p:txBody>
      </p:sp>
      <p:sp>
        <p:nvSpPr>
          <p:cNvPr id="15" name="TextBox 14">
            <a:extLst>
              <a:ext uri="{FF2B5EF4-FFF2-40B4-BE49-F238E27FC236}">
                <a16:creationId xmlns:a16="http://schemas.microsoft.com/office/drawing/2014/main" id="{9D077E59-16F5-416F-999D-7E24044F61B9}"/>
              </a:ext>
            </a:extLst>
          </p:cNvPr>
          <p:cNvSpPr txBox="1"/>
          <p:nvPr/>
        </p:nvSpPr>
        <p:spPr>
          <a:xfrm>
            <a:off x="2295260" y="1597043"/>
            <a:ext cx="790073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6900"/>
                </a:solidFill>
                <a:effectLst/>
                <a:uLnTx/>
                <a:uFillTx/>
                <a:latin typeface="Calibri" panose="020F0502020204030204"/>
                <a:ea typeface="+mn-ea"/>
                <a:cs typeface="+mn-cs"/>
              </a:rPr>
              <a:t>STFC policy is to review RAs every 2 years maximum. Unless there is an incident, e.g. near-miss or injury, if staff leave or any other material change.</a:t>
            </a:r>
          </a:p>
        </p:txBody>
      </p:sp>
      <p:sp>
        <p:nvSpPr>
          <p:cNvPr id="12" name="Oval 11">
            <a:extLst>
              <a:ext uri="{FF2B5EF4-FFF2-40B4-BE49-F238E27FC236}">
                <a16:creationId xmlns:a16="http://schemas.microsoft.com/office/drawing/2014/main" id="{E66AFCF3-AB2F-41D6-868D-3EAC04DDA6AC}"/>
              </a:ext>
            </a:extLst>
          </p:cNvPr>
          <p:cNvSpPr/>
          <p:nvPr/>
        </p:nvSpPr>
        <p:spPr>
          <a:xfrm>
            <a:off x="400050" y="3684189"/>
            <a:ext cx="2822652" cy="3902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6768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4400" b="1" dirty="0">
                <a:solidFill>
                  <a:srgbClr val="002060"/>
                </a:solidFill>
                <a:latin typeface="Arial" panose="020B0604020202020204" pitchFamily="34" charset="0"/>
                <a:cs typeface="Arial" panose="020B0604020202020204" pitchFamily="34" charset="0"/>
              </a:rPr>
              <a:t>STFC Risk assessment proforma</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pic>
        <p:nvPicPr>
          <p:cNvPr id="11" name="Content Placeholder 5">
            <a:extLst>
              <a:ext uri="{FF2B5EF4-FFF2-40B4-BE49-F238E27FC236}">
                <a16:creationId xmlns:a16="http://schemas.microsoft.com/office/drawing/2014/main" id="{B5D10E11-AB69-4283-AF51-C88082C3A1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5426" y="998549"/>
            <a:ext cx="8281576" cy="5249851"/>
          </a:xfrm>
          <a:prstGeom prst="rect">
            <a:avLst/>
          </a:prstGeom>
        </p:spPr>
      </p:pic>
      <p:sp>
        <p:nvSpPr>
          <p:cNvPr id="12" name="Oval 11">
            <a:extLst>
              <a:ext uri="{FF2B5EF4-FFF2-40B4-BE49-F238E27FC236}">
                <a16:creationId xmlns:a16="http://schemas.microsoft.com/office/drawing/2014/main" id="{756AC21C-345D-41D1-B5EF-8170209D0F19}"/>
              </a:ext>
            </a:extLst>
          </p:cNvPr>
          <p:cNvSpPr/>
          <p:nvPr/>
        </p:nvSpPr>
        <p:spPr>
          <a:xfrm>
            <a:off x="9632869" y="3623474"/>
            <a:ext cx="2288257" cy="1441533"/>
          </a:xfrm>
          <a:prstGeom prst="ellipse">
            <a:avLst/>
          </a:prstGeom>
          <a:noFill/>
          <a:ln w="666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BBBCC50-C137-4942-B1A6-3340A3AC9FE8}"/>
              </a:ext>
            </a:extLst>
          </p:cNvPr>
          <p:cNvSpPr/>
          <p:nvPr/>
        </p:nvSpPr>
        <p:spPr>
          <a:xfrm>
            <a:off x="427465" y="1401194"/>
            <a:ext cx="2916797" cy="1938992"/>
          </a:xfrm>
          <a:prstGeom prst="rect">
            <a:avLst/>
          </a:prstGeom>
        </p:spPr>
        <p:txBody>
          <a:bodyPr wrap="square">
            <a:spAutoFit/>
          </a:bodyPr>
          <a:lstStyle/>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Further actions (added to </a:t>
            </a:r>
            <a:r>
              <a:rPr lang="en-GB" sz="2400" dirty="0" err="1">
                <a:solidFill>
                  <a:srgbClr val="626262"/>
                </a:solidFill>
                <a:latin typeface="Arial" panose="020B0604020202020204" pitchFamily="34" charset="0"/>
                <a:cs typeface="Arial" panose="020B0604020202020204" pitchFamily="34" charset="0"/>
              </a:rPr>
              <a:t>Evotix</a:t>
            </a:r>
            <a:r>
              <a:rPr lang="en-GB" sz="2400" dirty="0">
                <a:solidFill>
                  <a:srgbClr val="626262"/>
                </a:solidFill>
                <a:latin typeface="Arial" panose="020B0604020202020204" pitchFamily="34" charset="0"/>
                <a:cs typeface="Arial" panose="020B0604020202020204" pitchFamily="34" charset="0"/>
              </a:rPr>
              <a:t> Assure when adding RA, separate tab)</a:t>
            </a:r>
          </a:p>
        </p:txBody>
      </p:sp>
    </p:spTree>
    <p:extLst>
      <p:ext uri="{BB962C8B-B14F-4D97-AF65-F5344CB8AC3E}">
        <p14:creationId xmlns:p14="http://schemas.microsoft.com/office/powerpoint/2010/main" val="4121293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4400" b="1" dirty="0" err="1">
                <a:solidFill>
                  <a:srgbClr val="002060"/>
                </a:solidFill>
                <a:latin typeface="Arial" panose="020B0604020202020204" pitchFamily="34" charset="0"/>
                <a:cs typeface="Arial" panose="020B0604020202020204" pitchFamily="34" charset="0"/>
              </a:rPr>
              <a:t>Evotix</a:t>
            </a:r>
            <a:r>
              <a:rPr lang="en-GB" sz="4400" b="1" dirty="0">
                <a:solidFill>
                  <a:srgbClr val="002060"/>
                </a:solidFill>
                <a:latin typeface="Arial" panose="020B0604020202020204" pitchFamily="34" charset="0"/>
                <a:cs typeface="Arial" panose="020B0604020202020204" pitchFamily="34" charset="0"/>
              </a:rPr>
              <a:t> Assure</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FB2E02E9-A46E-45F1-A545-DA589C22E5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0508" y="1167785"/>
            <a:ext cx="9289856" cy="4714583"/>
          </a:xfrm>
          <a:prstGeom prst="rect">
            <a:avLst/>
          </a:prstGeom>
          <a:ln>
            <a:solidFill>
              <a:schemeClr val="accent1"/>
            </a:solidFill>
          </a:ln>
        </p:spPr>
      </p:pic>
      <p:cxnSp>
        <p:nvCxnSpPr>
          <p:cNvPr id="13" name="Straight Arrow Connector 12">
            <a:extLst>
              <a:ext uri="{FF2B5EF4-FFF2-40B4-BE49-F238E27FC236}">
                <a16:creationId xmlns:a16="http://schemas.microsoft.com/office/drawing/2014/main" id="{7230D031-EF55-400E-9D56-C0A8ADBDDABB}"/>
              </a:ext>
            </a:extLst>
          </p:cNvPr>
          <p:cNvCxnSpPr>
            <a:cxnSpLocks/>
          </p:cNvCxnSpPr>
          <p:nvPr/>
        </p:nvCxnSpPr>
        <p:spPr>
          <a:xfrm flipH="1">
            <a:off x="4657173" y="2131730"/>
            <a:ext cx="509467" cy="3110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029F072-9245-6C93-522B-1DDAD9CF69CB}"/>
              </a:ext>
            </a:extLst>
          </p:cNvPr>
          <p:cNvSpPr/>
          <p:nvPr/>
        </p:nvSpPr>
        <p:spPr>
          <a:xfrm>
            <a:off x="9364717" y="4750676"/>
            <a:ext cx="1524000" cy="7830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0945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Session objectives</a:t>
            </a:r>
          </a:p>
        </p:txBody>
      </p:sp>
      <p:sp>
        <p:nvSpPr>
          <p:cNvPr id="7" name="Rectangle 6">
            <a:extLst>
              <a:ext uri="{FF2B5EF4-FFF2-40B4-BE49-F238E27FC236}">
                <a16:creationId xmlns:a16="http://schemas.microsoft.com/office/drawing/2014/main" id="{969C21BF-C8B8-FF4B-A6D0-6E1C20B31F95}"/>
              </a:ext>
            </a:extLst>
          </p:cNvPr>
          <p:cNvSpPr/>
          <p:nvPr/>
        </p:nvSpPr>
        <p:spPr>
          <a:xfrm>
            <a:off x="435728" y="1604223"/>
            <a:ext cx="11170534" cy="4443651"/>
          </a:xfrm>
          <a:prstGeom prst="rect">
            <a:avLst/>
          </a:prstGeom>
        </p:spPr>
        <p:txBody>
          <a:bodyPr wrap="square">
            <a:noAutofit/>
          </a:bodyPr>
          <a:lstStyle/>
          <a:p>
            <a:pPr marL="0" marR="0" lvl="0" indent="0" algn="r" defTabSz="914400" rtl="0" eaLnBrk="1" fontAlgn="auto" latinLnBrk="0" hangingPunct="1">
              <a:lnSpc>
                <a:spcPct val="110000"/>
              </a:lnSpc>
              <a:spcBef>
                <a:spcPts val="0"/>
              </a:spcBef>
              <a:spcAft>
                <a:spcPts val="600"/>
              </a:spcAft>
              <a:buClrTx/>
              <a:buSzTx/>
              <a:buFontTx/>
              <a:buNone/>
              <a:tabLst/>
              <a:defRPr/>
            </a:pPr>
            <a:endParaRPr kumimoji="0" lang="en-GB" sz="3200" b="0" i="0" u="none" strike="noStrike" kern="1200" cap="none" spc="0" normalizeH="0" baseline="0" noProof="0">
              <a:ln>
                <a:noFill/>
              </a:ln>
              <a:solidFill>
                <a:srgbClr val="FF6900"/>
              </a:solidFill>
              <a:effectLst/>
              <a:uLnTx/>
              <a:uFillTx/>
              <a:latin typeface="Arial"/>
              <a:ea typeface="+mn-ea"/>
              <a:cs typeface="Arial"/>
            </a:endParaRP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43" name="Rectangle 42">
            <a:extLst>
              <a:ext uri="{FF2B5EF4-FFF2-40B4-BE49-F238E27FC236}">
                <a16:creationId xmlns:a16="http://schemas.microsoft.com/office/drawing/2014/main" id="{ED67E472-81AD-4546-B840-D9AE81C75132}"/>
              </a:ext>
            </a:extLst>
          </p:cNvPr>
          <p:cNvSpPr/>
          <p:nvPr/>
        </p:nvSpPr>
        <p:spPr>
          <a:xfrm>
            <a:off x="427465" y="1401194"/>
            <a:ext cx="10719460" cy="4801314"/>
          </a:xfrm>
          <a:prstGeom prst="rect">
            <a:avLst/>
          </a:prstGeom>
        </p:spPr>
        <p:txBody>
          <a:bodyPr wrap="square">
            <a:spAutoFit/>
          </a:bodyPr>
          <a:lstStyle/>
          <a:p>
            <a:pPr marL="457200" indent="-457200" fontAlgn="base">
              <a:buFont typeface="+mj-lt"/>
              <a:buAutoNum type="arabicPeriod"/>
            </a:pPr>
            <a:r>
              <a:rPr lang="en-GB" sz="2400" dirty="0">
                <a:solidFill>
                  <a:srgbClr val="626262"/>
                </a:solidFill>
                <a:latin typeface="Arial" panose="020B0604020202020204" pitchFamily="34" charset="0"/>
                <a:cs typeface="Arial" panose="020B0604020202020204" pitchFamily="34" charset="0"/>
              </a:rPr>
              <a:t>Introduction to the course</a:t>
            </a:r>
          </a:p>
          <a:p>
            <a:pPr marL="457200" indent="-457200" fontAlgn="base">
              <a:buFont typeface="+mj-lt"/>
              <a:buAutoNum type="arabicPeriod"/>
            </a:pPr>
            <a:endParaRPr lang="en-GB" dirty="0">
              <a:solidFill>
                <a:srgbClr val="626262"/>
              </a:solidFill>
              <a:latin typeface="Arial" panose="020B0604020202020204" pitchFamily="34" charset="0"/>
              <a:cs typeface="Arial" panose="020B0604020202020204" pitchFamily="34" charset="0"/>
            </a:endParaRPr>
          </a:p>
          <a:p>
            <a:pPr marL="457200" indent="-457200" fontAlgn="base">
              <a:buFont typeface="+mj-lt"/>
              <a:buAutoNum type="arabicPeriod"/>
            </a:pPr>
            <a:r>
              <a:rPr lang="en-GB" sz="2400" dirty="0">
                <a:solidFill>
                  <a:srgbClr val="626262"/>
                </a:solidFill>
                <a:latin typeface="Arial" panose="020B0604020202020204" pitchFamily="34" charset="0"/>
                <a:cs typeface="Arial" panose="020B0604020202020204" pitchFamily="34" charset="0"/>
              </a:rPr>
              <a:t>Where did risk assessment originate from?</a:t>
            </a:r>
          </a:p>
          <a:p>
            <a:pPr marL="457200" indent="-457200" fontAlgn="base">
              <a:buFont typeface="+mj-lt"/>
              <a:buAutoNum type="arabicPeriod"/>
            </a:pPr>
            <a:endParaRPr lang="en-GB" dirty="0">
              <a:solidFill>
                <a:srgbClr val="626262"/>
              </a:solidFill>
              <a:latin typeface="Arial" panose="020B0604020202020204" pitchFamily="34" charset="0"/>
              <a:cs typeface="Arial" panose="020B0604020202020204" pitchFamily="34" charset="0"/>
            </a:endParaRPr>
          </a:p>
          <a:p>
            <a:pPr marL="457200" indent="-457200" fontAlgn="base">
              <a:buFont typeface="+mj-lt"/>
              <a:buAutoNum type="arabicPeriod"/>
            </a:pPr>
            <a:r>
              <a:rPr lang="en-GB" sz="2400" dirty="0">
                <a:solidFill>
                  <a:srgbClr val="626262"/>
                </a:solidFill>
                <a:latin typeface="Arial" panose="020B0604020202020204" pitchFamily="34" charset="0"/>
                <a:cs typeface="Arial" panose="020B0604020202020204" pitchFamily="34" charset="0"/>
              </a:rPr>
              <a:t>Why is risk assessment important?</a:t>
            </a:r>
          </a:p>
          <a:p>
            <a:pPr marL="457200" indent="-457200" fontAlgn="base">
              <a:buFont typeface="+mj-lt"/>
              <a:buAutoNum type="arabicPeriod"/>
            </a:pPr>
            <a:endParaRPr lang="en-GB" dirty="0">
              <a:solidFill>
                <a:srgbClr val="626262"/>
              </a:solidFill>
              <a:latin typeface="Arial" panose="020B0604020202020204" pitchFamily="34" charset="0"/>
              <a:cs typeface="Arial" panose="020B0604020202020204" pitchFamily="34" charset="0"/>
            </a:endParaRPr>
          </a:p>
          <a:p>
            <a:pPr marL="457200" indent="-457200" fontAlgn="base">
              <a:buFont typeface="+mj-lt"/>
              <a:buAutoNum type="arabicPeriod"/>
            </a:pPr>
            <a:r>
              <a:rPr lang="en-GB" sz="2400" dirty="0">
                <a:solidFill>
                  <a:srgbClr val="626262"/>
                </a:solidFill>
                <a:latin typeface="Arial" panose="020B0604020202020204" pitchFamily="34" charset="0"/>
                <a:cs typeface="Arial" panose="020B0604020202020204" pitchFamily="34" charset="0"/>
              </a:rPr>
              <a:t>How to carry out an activity risk assessment</a:t>
            </a:r>
          </a:p>
          <a:p>
            <a:pPr marL="457200" indent="-457200" fontAlgn="base">
              <a:buFont typeface="+mj-lt"/>
              <a:buAutoNum type="arabicPeriod"/>
            </a:pPr>
            <a:endParaRPr lang="en-GB" dirty="0">
              <a:solidFill>
                <a:srgbClr val="626262"/>
              </a:solidFill>
              <a:latin typeface="Arial" panose="020B0604020202020204" pitchFamily="34" charset="0"/>
              <a:cs typeface="Arial" panose="020B0604020202020204" pitchFamily="34" charset="0"/>
            </a:endParaRPr>
          </a:p>
          <a:p>
            <a:pPr marL="457200" indent="-457200" fontAlgn="base">
              <a:buFont typeface="+mj-lt"/>
              <a:buAutoNum type="arabicPeriod"/>
            </a:pPr>
            <a:r>
              <a:rPr lang="en-GB" sz="2400" dirty="0">
                <a:solidFill>
                  <a:srgbClr val="626262"/>
                </a:solidFill>
                <a:latin typeface="Arial" panose="020B0604020202020204" pitchFamily="34" charset="0"/>
                <a:cs typeface="Arial" panose="020B0604020202020204" pitchFamily="34" charset="0"/>
              </a:rPr>
              <a:t>What makes a RA ‘suitable and sufficient’?</a:t>
            </a:r>
          </a:p>
          <a:p>
            <a:pPr marL="457200" indent="-457200" fontAlgn="base">
              <a:buFont typeface="+mj-lt"/>
              <a:buAutoNum type="arabicPeriod"/>
            </a:pPr>
            <a:endParaRPr lang="en-GB" dirty="0">
              <a:solidFill>
                <a:srgbClr val="626262"/>
              </a:solidFill>
              <a:latin typeface="Arial" panose="020B0604020202020204" pitchFamily="34" charset="0"/>
              <a:cs typeface="Arial" panose="020B0604020202020204" pitchFamily="34" charset="0"/>
            </a:endParaRPr>
          </a:p>
          <a:p>
            <a:pPr marL="457200" indent="-457200" fontAlgn="base">
              <a:buFont typeface="+mj-lt"/>
              <a:buAutoNum type="arabicPeriod"/>
            </a:pPr>
            <a:r>
              <a:rPr lang="en-GB" sz="2400" dirty="0">
                <a:solidFill>
                  <a:srgbClr val="626262"/>
                </a:solidFill>
                <a:latin typeface="Arial" panose="020B0604020202020204" pitchFamily="34" charset="0"/>
                <a:cs typeface="Arial" panose="020B0604020202020204" pitchFamily="34" charset="0"/>
              </a:rPr>
              <a:t>Good ole horror stories</a:t>
            </a:r>
          </a:p>
          <a:p>
            <a:pPr marL="457200" indent="-457200" fontAlgn="base">
              <a:buFont typeface="+mj-lt"/>
              <a:buAutoNum type="arabicPeriod"/>
            </a:pPr>
            <a:endParaRPr lang="en-GB" dirty="0">
              <a:solidFill>
                <a:srgbClr val="626262"/>
              </a:solidFill>
              <a:latin typeface="Arial" panose="020B0604020202020204" pitchFamily="34" charset="0"/>
              <a:cs typeface="Arial" panose="020B0604020202020204" pitchFamily="34" charset="0"/>
            </a:endParaRPr>
          </a:p>
          <a:p>
            <a:pPr marL="457200" indent="-457200" fontAlgn="base">
              <a:buFont typeface="+mj-lt"/>
              <a:buAutoNum type="arabicPeriod"/>
            </a:pPr>
            <a:r>
              <a:rPr lang="en-GB" sz="2400" dirty="0" err="1">
                <a:solidFill>
                  <a:srgbClr val="626262"/>
                </a:solidFill>
                <a:latin typeface="Arial" panose="020B0604020202020204" pitchFamily="34" charset="0"/>
                <a:cs typeface="Arial" panose="020B0604020202020204" pitchFamily="34" charset="0"/>
              </a:rPr>
              <a:t>Evotix</a:t>
            </a:r>
            <a:r>
              <a:rPr lang="en-GB" sz="2400" dirty="0">
                <a:solidFill>
                  <a:srgbClr val="626262"/>
                </a:solidFill>
                <a:latin typeface="Arial" panose="020B0604020202020204" pitchFamily="34" charset="0"/>
                <a:cs typeface="Arial" panose="020B0604020202020204" pitchFamily="34" charset="0"/>
              </a:rPr>
              <a:t> Assure *live*</a:t>
            </a:r>
          </a:p>
          <a:p>
            <a:pPr fontAlgn="base"/>
            <a:endParaRPr lang="en-GB" sz="2400" dirty="0">
              <a:solidFill>
                <a:srgbClr val="626262"/>
              </a:solidFill>
              <a:latin typeface="Arial" panose="020B0604020202020204" pitchFamily="34" charset="0"/>
              <a:cs typeface="Arial" panose="020B0604020202020204" pitchFamily="34" charset="0"/>
            </a:endParaRPr>
          </a:p>
        </p:txBody>
      </p:sp>
      <p:pic>
        <p:nvPicPr>
          <p:cNvPr id="44" name="Picture 43" descr="risk-assessment-510759_1280.png">
            <a:extLst>
              <a:ext uri="{FF2B5EF4-FFF2-40B4-BE49-F238E27FC236}">
                <a16:creationId xmlns:a16="http://schemas.microsoft.com/office/drawing/2014/main" id="{E8C81119-102D-4F08-B300-A7B5A85301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3209" y="1816588"/>
            <a:ext cx="4010530" cy="3929066"/>
          </a:xfrm>
          <a:prstGeom prst="rect">
            <a:avLst/>
          </a:prstGeom>
        </p:spPr>
      </p:pic>
    </p:spTree>
    <p:extLst>
      <p:ext uri="{BB962C8B-B14F-4D97-AF65-F5344CB8AC3E}">
        <p14:creationId xmlns:p14="http://schemas.microsoft.com/office/powerpoint/2010/main" val="1091865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4400" b="1" dirty="0">
                <a:solidFill>
                  <a:srgbClr val="002060"/>
                </a:solidFill>
                <a:latin typeface="Arial" panose="020B0604020202020204" pitchFamily="34" charset="0"/>
                <a:cs typeface="Arial" panose="020B0604020202020204" pitchFamily="34" charset="0"/>
              </a:rPr>
              <a:t>Common questions</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209AFBED-8785-4487-8636-5B6784A2ADD2}"/>
              </a:ext>
            </a:extLst>
          </p:cNvPr>
          <p:cNvSpPr/>
          <p:nvPr/>
        </p:nvSpPr>
        <p:spPr>
          <a:xfrm>
            <a:off x="427465" y="1401194"/>
            <a:ext cx="10719460" cy="830997"/>
          </a:xfrm>
          <a:prstGeom prst="rect">
            <a:avLst/>
          </a:prstGeom>
        </p:spPr>
        <p:txBody>
          <a:bodyPr wrap="square">
            <a:spAutoFit/>
          </a:bodyPr>
          <a:lstStyle/>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When should I perform a generic risk assessment for a room with mixed use and when do I do a specific risk assessment for an activity?</a:t>
            </a:r>
          </a:p>
        </p:txBody>
      </p:sp>
      <p:pic>
        <p:nvPicPr>
          <p:cNvPr id="14" name="Content Placeholder 4">
            <a:extLst>
              <a:ext uri="{FF2B5EF4-FFF2-40B4-BE49-F238E27FC236}">
                <a16:creationId xmlns:a16="http://schemas.microsoft.com/office/drawing/2014/main" id="{7277EE7E-41C1-4562-8E67-7BC4231395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90241" y="4204052"/>
            <a:ext cx="3227514" cy="2150816"/>
          </a:xfrm>
          <a:prstGeom prst="rect">
            <a:avLst/>
          </a:prstGeom>
        </p:spPr>
      </p:pic>
      <p:pic>
        <p:nvPicPr>
          <p:cNvPr id="15" name="Picture 14">
            <a:extLst>
              <a:ext uri="{FF2B5EF4-FFF2-40B4-BE49-F238E27FC236}">
                <a16:creationId xmlns:a16="http://schemas.microsoft.com/office/drawing/2014/main" id="{6578A317-C11C-493B-A86F-F1B1519FB5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340" y="2395392"/>
            <a:ext cx="3768198" cy="2762834"/>
          </a:xfrm>
          <a:prstGeom prst="rect">
            <a:avLst/>
          </a:prstGeom>
        </p:spPr>
      </p:pic>
      <p:pic>
        <p:nvPicPr>
          <p:cNvPr id="16" name="Picture 15">
            <a:extLst>
              <a:ext uri="{FF2B5EF4-FFF2-40B4-BE49-F238E27FC236}">
                <a16:creationId xmlns:a16="http://schemas.microsoft.com/office/drawing/2014/main" id="{F0A5ACBC-F79F-4053-A3AB-8748EEF5A6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66553" y="3206791"/>
            <a:ext cx="3824039" cy="2528432"/>
          </a:xfrm>
          <a:prstGeom prst="rect">
            <a:avLst/>
          </a:prstGeom>
        </p:spPr>
      </p:pic>
    </p:spTree>
    <p:extLst>
      <p:ext uri="{BB962C8B-B14F-4D97-AF65-F5344CB8AC3E}">
        <p14:creationId xmlns:p14="http://schemas.microsoft.com/office/powerpoint/2010/main" val="2471679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1175706"/>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4400" b="1" dirty="0">
                <a:solidFill>
                  <a:srgbClr val="002060"/>
                </a:solidFill>
                <a:latin typeface="Arial" panose="020B0604020202020204" pitchFamily="34" charset="0"/>
                <a:cs typeface="Arial" panose="020B0604020202020204" pitchFamily="34" charset="0"/>
              </a:rPr>
              <a:t>HSE Guidance – is my RA suitable and sufficient</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9E46050F-33A4-4059-906C-A84F98D95FF1}"/>
              </a:ext>
            </a:extLst>
          </p:cNvPr>
          <p:cNvSpPr/>
          <p:nvPr/>
        </p:nvSpPr>
        <p:spPr>
          <a:xfrm>
            <a:off x="420342" y="1295687"/>
            <a:ext cx="8964880" cy="4801314"/>
          </a:xfrm>
          <a:prstGeom prst="rect">
            <a:avLst/>
          </a:prstGeom>
        </p:spPr>
        <p:txBody>
          <a:bodyPr wrap="square">
            <a:spAutoFit/>
          </a:bodyPr>
          <a:lstStyle/>
          <a:p>
            <a:pPr marL="342900" indent="-342900" fontAlgn="base">
              <a:buFont typeface="Arial" panose="020B0604020202020204" pitchFamily="34" charset="0"/>
              <a:buChar char="•"/>
            </a:pPr>
            <a:endParaRPr lang="en-GB" sz="20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Have you included the 5 steps to RA?</a:t>
            </a:r>
          </a:p>
          <a:p>
            <a:pPr marL="342900" indent="-342900" fontAlgn="base">
              <a:buFont typeface="Arial" panose="020B0604020202020204" pitchFamily="34" charset="0"/>
              <a:buChar char="•"/>
            </a:pPr>
            <a:endParaRPr lang="en-GB" sz="6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Does risk assessment policy match what happens in reality?</a:t>
            </a:r>
          </a:p>
          <a:p>
            <a:pPr marL="342900" indent="-342900" fontAlgn="base">
              <a:buFont typeface="Arial" panose="020B0604020202020204" pitchFamily="34" charset="0"/>
              <a:buChar char="•"/>
            </a:pPr>
            <a:endParaRPr lang="en-GB" sz="6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Do you involve the workforce in the development of the RA?</a:t>
            </a:r>
          </a:p>
          <a:p>
            <a:pPr marL="800100" lvl="1"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Asking for their views</a:t>
            </a:r>
          </a:p>
          <a:p>
            <a:pPr marL="800100" lvl="1"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Seeking their suggestions</a:t>
            </a:r>
          </a:p>
          <a:p>
            <a:pPr marL="800100" lvl="1"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Communicating RA to them once complete</a:t>
            </a:r>
          </a:p>
          <a:p>
            <a:pPr marL="342900" indent="-342900" fontAlgn="base">
              <a:buFont typeface="Arial" panose="020B0604020202020204" pitchFamily="34" charset="0"/>
              <a:buChar char="•"/>
            </a:pPr>
            <a:endParaRPr lang="en-GB" sz="6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Have control measures for the highest risks been incorporated into a regular monitoring scheme? </a:t>
            </a:r>
          </a:p>
          <a:p>
            <a:pPr marL="342900" indent="-342900" fontAlgn="base">
              <a:buFont typeface="Arial" panose="020B0604020202020204" pitchFamily="34" charset="0"/>
              <a:buChar char="•"/>
            </a:pPr>
            <a:endParaRPr lang="en-GB" sz="6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Should the implementation of control measures take time, have interim measures been put in place to minimise the risk?</a:t>
            </a:r>
          </a:p>
          <a:p>
            <a:pPr fontAlgn="base"/>
            <a:endParaRPr lang="en-GB" dirty="0">
              <a:solidFill>
                <a:srgbClr val="626262"/>
              </a:solidFill>
              <a:latin typeface="Arial" panose="020B0604020202020204" pitchFamily="34" charset="0"/>
              <a:cs typeface="Arial" panose="020B0604020202020204" pitchFamily="34" charset="0"/>
            </a:endParaRPr>
          </a:p>
        </p:txBody>
      </p:sp>
      <p:pic>
        <p:nvPicPr>
          <p:cNvPr id="10" name="Picture 2">
            <a:extLst>
              <a:ext uri="{FF2B5EF4-FFF2-40B4-BE49-F238E27FC236}">
                <a16:creationId xmlns:a16="http://schemas.microsoft.com/office/drawing/2014/main" id="{F3336346-44A2-4C0D-ABC7-1CC1E322934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59171" y="1570748"/>
            <a:ext cx="1858252" cy="185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8B2138A2-9776-462E-A921-5051ACCF7908}"/>
              </a:ext>
            </a:extLst>
          </p:cNvPr>
          <p:cNvSpPr txBox="1"/>
          <p:nvPr/>
        </p:nvSpPr>
        <p:spPr>
          <a:xfrm>
            <a:off x="9336331" y="3616138"/>
            <a:ext cx="2743200" cy="1938992"/>
          </a:xfrm>
          <a:prstGeom prst="rect">
            <a:avLst/>
          </a:prstGeom>
          <a:noFill/>
        </p:spPr>
        <p:txBody>
          <a:bodyPr wrap="square" rtlCol="0">
            <a:spAutoFit/>
          </a:bodyPr>
          <a:lstStyle/>
          <a:p>
            <a:pPr algn="ctr"/>
            <a:r>
              <a:rPr lang="en-GB" sz="2000" dirty="0">
                <a:solidFill>
                  <a:srgbClr val="FF6900"/>
                </a:solidFill>
              </a:rPr>
              <a:t>New Appendix to the Code – Appendix 6 “Aide Memoire for the production of a “suitable and sufficient” RA</a:t>
            </a:r>
          </a:p>
        </p:txBody>
      </p:sp>
    </p:spTree>
    <p:extLst>
      <p:ext uri="{BB962C8B-B14F-4D97-AF65-F5344CB8AC3E}">
        <p14:creationId xmlns:p14="http://schemas.microsoft.com/office/powerpoint/2010/main" val="2790086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4400" b="1" dirty="0">
                <a:solidFill>
                  <a:srgbClr val="002060"/>
                </a:solidFill>
                <a:latin typeface="Arial" panose="020B0604020202020204" pitchFamily="34" charset="0"/>
                <a:cs typeface="Arial" panose="020B0604020202020204" pitchFamily="34" charset="0"/>
              </a:rPr>
              <a:t>On the job risk assessment</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0BDC8F86-689A-40FA-847F-5BC58E2C5EAC}"/>
              </a:ext>
            </a:extLst>
          </p:cNvPr>
          <p:cNvSpPr/>
          <p:nvPr/>
        </p:nvSpPr>
        <p:spPr>
          <a:xfrm>
            <a:off x="427464" y="1401194"/>
            <a:ext cx="7572134" cy="4770537"/>
          </a:xfrm>
          <a:prstGeom prst="rect">
            <a:avLst/>
          </a:prstGeom>
        </p:spPr>
        <p:txBody>
          <a:bodyPr wrap="square">
            <a:spAutoFit/>
          </a:bodyPr>
          <a:lstStyle/>
          <a:p>
            <a:pPr marL="342900" indent="-342900" fontAlgn="base">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For use when</a:t>
            </a:r>
          </a:p>
          <a:p>
            <a:pPr marL="800100" lvl="1" indent="-342900" fontAlgn="base">
              <a:buFont typeface="Arial" panose="020B0604020202020204" pitchFamily="34" charset="0"/>
              <a:buChar char="•"/>
            </a:pPr>
            <a:r>
              <a:rPr lang="en-GB" sz="2000" dirty="0">
                <a:solidFill>
                  <a:srgbClr val="FF6900"/>
                </a:solidFill>
                <a:latin typeface="Arial" panose="020B0604020202020204" pitchFamily="34" charset="0"/>
                <a:cs typeface="Arial" panose="020B0604020202020204" pitchFamily="34" charset="0"/>
              </a:rPr>
              <a:t>The task is a change or an addition to an existing planned activity</a:t>
            </a:r>
          </a:p>
          <a:p>
            <a:pPr marL="800100" lvl="1" indent="-342900" fontAlgn="base">
              <a:buFont typeface="Arial" panose="020B0604020202020204" pitchFamily="34" charset="0"/>
              <a:buChar char="•"/>
            </a:pPr>
            <a:r>
              <a:rPr lang="en-GB" sz="2000" dirty="0">
                <a:solidFill>
                  <a:srgbClr val="FF6900"/>
                </a:solidFill>
                <a:latin typeface="Arial" panose="020B0604020202020204" pitchFamily="34" charset="0"/>
                <a:cs typeface="Arial" panose="020B0604020202020204" pitchFamily="34" charset="0"/>
              </a:rPr>
              <a:t>A generic risk assessment needs to be adapted for a specific activity</a:t>
            </a:r>
          </a:p>
          <a:p>
            <a:pPr marL="800100" lvl="1" indent="-342900" fontAlgn="base">
              <a:buFont typeface="Arial" panose="020B0604020202020204" pitchFamily="34" charset="0"/>
              <a:buChar char="•"/>
            </a:pPr>
            <a:endParaRPr lang="en-GB" sz="20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Before starting the job, the assessor is required to </a:t>
            </a:r>
            <a:r>
              <a:rPr lang="en-GB" sz="2000" dirty="0">
                <a:solidFill>
                  <a:srgbClr val="FF6900"/>
                </a:solidFill>
                <a:latin typeface="Arial" panose="020B0604020202020204" pitchFamily="34" charset="0"/>
                <a:cs typeface="Arial" panose="020B0604020202020204" pitchFamily="34" charset="0"/>
              </a:rPr>
              <a:t>STOP and THINK</a:t>
            </a:r>
            <a:r>
              <a:rPr lang="en-GB" sz="2000" dirty="0">
                <a:solidFill>
                  <a:srgbClr val="626262"/>
                </a:solidFill>
                <a:latin typeface="Arial" panose="020B0604020202020204" pitchFamily="34" charset="0"/>
                <a:cs typeface="Arial" panose="020B0604020202020204" pitchFamily="34" charset="0"/>
              </a:rPr>
              <a:t>, can make use of a simple pro-forma designed  to guide and record the risk assessment process</a:t>
            </a:r>
          </a:p>
          <a:p>
            <a:pPr marL="342900" indent="-342900" fontAlgn="base">
              <a:buFont typeface="Arial" panose="020B0604020202020204" pitchFamily="34" charset="0"/>
              <a:buChar char="•"/>
            </a:pPr>
            <a:endParaRPr lang="en-GB" sz="20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Part of this process is to check that a fully documented risk assessment is not required. If the work is deemed ‘high risk’ such as work at height then work will require to stop until a full documented RA is written and signed off</a:t>
            </a:r>
          </a:p>
          <a:p>
            <a:pPr fontAlgn="base"/>
            <a:endParaRPr lang="en-GB" sz="2400" dirty="0">
              <a:solidFill>
                <a:srgbClr val="62626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3479A5D-78C8-4D4B-9C18-715BC459AA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9598" y="1316630"/>
            <a:ext cx="4003887" cy="5001219"/>
          </a:xfrm>
          <a:prstGeom prst="rect">
            <a:avLst/>
          </a:prstGeom>
        </p:spPr>
      </p:pic>
      <p:sp>
        <p:nvSpPr>
          <p:cNvPr id="11" name="Oval 10">
            <a:extLst>
              <a:ext uri="{FF2B5EF4-FFF2-40B4-BE49-F238E27FC236}">
                <a16:creationId xmlns:a16="http://schemas.microsoft.com/office/drawing/2014/main" id="{40544859-B7BB-4CD1-98ED-26570395186B}"/>
              </a:ext>
            </a:extLst>
          </p:cNvPr>
          <p:cNvSpPr/>
          <p:nvPr/>
        </p:nvSpPr>
        <p:spPr>
          <a:xfrm>
            <a:off x="10189614" y="1856781"/>
            <a:ext cx="412595" cy="32338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488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1175706"/>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4400" b="1" dirty="0">
                <a:solidFill>
                  <a:srgbClr val="002060"/>
                </a:solidFill>
                <a:latin typeface="Arial" panose="020B0604020202020204" pitchFamily="34" charset="0"/>
                <a:cs typeface="Arial" panose="020B0604020202020204" pitchFamily="34" charset="0"/>
              </a:rPr>
              <a:t>2016 Regime change: a new penalty landscape</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55BD9E82-DA13-44AD-837C-A95F4C66A84E}"/>
              </a:ext>
            </a:extLst>
          </p:cNvPr>
          <p:cNvSpPr/>
          <p:nvPr/>
        </p:nvSpPr>
        <p:spPr>
          <a:xfrm>
            <a:off x="427465" y="1401194"/>
            <a:ext cx="6747490" cy="2308324"/>
          </a:xfrm>
          <a:prstGeom prst="rect">
            <a:avLst/>
          </a:prstGeom>
        </p:spPr>
        <p:txBody>
          <a:bodyPr wrap="square">
            <a:spAutoFit/>
          </a:bodyPr>
          <a:lstStyle/>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In their first 6 months, the guidelines resulted in as many penalties of £1m or more as there were in the previous 20 years</a:t>
            </a:r>
          </a:p>
          <a:p>
            <a:pPr fontAlgn="base"/>
            <a:endParaRPr lang="en-GB" sz="2400" dirty="0">
              <a:solidFill>
                <a:srgbClr val="626262"/>
              </a:solidFill>
              <a:latin typeface="Arial" panose="020B0604020202020204" pitchFamily="34" charset="0"/>
              <a:cs typeface="Arial" panose="020B0604020202020204" pitchFamily="34" charset="0"/>
            </a:endParaRPr>
          </a:p>
        </p:txBody>
      </p:sp>
      <p:pic>
        <p:nvPicPr>
          <p:cNvPr id="14" name="Picture 13" descr="Sentencing guidelines. Regime change: a new penalty landscape">
            <a:extLst>
              <a:ext uri="{FF2B5EF4-FFF2-40B4-BE49-F238E27FC236}">
                <a16:creationId xmlns:a16="http://schemas.microsoft.com/office/drawing/2014/main" id="{BC49F8A3-D0A2-4E9C-AEF8-165C2659BA76}"/>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6300160" y="3078984"/>
            <a:ext cx="5472608" cy="3168352"/>
          </a:xfrm>
          <a:prstGeom prst="rect">
            <a:avLst/>
          </a:prstGeom>
          <a:noFill/>
          <a:ln>
            <a:noFill/>
          </a:ln>
        </p:spPr>
      </p:pic>
    </p:spTree>
    <p:extLst>
      <p:ext uri="{BB962C8B-B14F-4D97-AF65-F5344CB8AC3E}">
        <p14:creationId xmlns:p14="http://schemas.microsoft.com/office/powerpoint/2010/main" val="3277971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7464" y="225488"/>
            <a:ext cx="7273630" cy="171739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If a contractor is killed on our site it is ‘STFC’ name that will be reported</a:t>
            </a:r>
            <a:endPar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969C21BF-C8B8-FF4B-A6D0-6E1C20B31F95}"/>
              </a:ext>
            </a:extLst>
          </p:cNvPr>
          <p:cNvSpPr/>
          <p:nvPr/>
        </p:nvSpPr>
        <p:spPr>
          <a:xfrm>
            <a:off x="435728" y="1604223"/>
            <a:ext cx="11170534" cy="4443651"/>
          </a:xfrm>
          <a:prstGeom prst="rect">
            <a:avLst/>
          </a:prstGeom>
        </p:spPr>
        <p:txBody>
          <a:bodyPr wrap="square">
            <a:noAutofit/>
          </a:bodyPr>
          <a:lstStyle/>
          <a:p>
            <a:pPr marL="0" marR="0" lvl="0" indent="0" algn="r" defTabSz="914400" rtl="0" eaLnBrk="1" fontAlgn="auto" latinLnBrk="0" hangingPunct="1">
              <a:lnSpc>
                <a:spcPct val="110000"/>
              </a:lnSpc>
              <a:spcBef>
                <a:spcPts val="0"/>
              </a:spcBef>
              <a:spcAft>
                <a:spcPts val="600"/>
              </a:spcAft>
              <a:buClrTx/>
              <a:buSzTx/>
              <a:buFontTx/>
              <a:buNone/>
              <a:tabLst/>
              <a:defRPr/>
            </a:pPr>
            <a:endParaRPr kumimoji="0" lang="en-GB" sz="3200" b="0" i="0" u="none" strike="noStrike" kern="1200" cap="none" spc="0" normalizeH="0" baseline="0" noProof="0">
              <a:ln>
                <a:noFill/>
              </a:ln>
              <a:solidFill>
                <a:srgbClr val="FF6900"/>
              </a:solidFill>
              <a:effectLst/>
              <a:uLnTx/>
              <a:uFillTx/>
              <a:latin typeface="Arial"/>
              <a:ea typeface="+mn-ea"/>
              <a:cs typeface="Arial"/>
            </a:endParaRPr>
          </a:p>
        </p:txBody>
      </p:sp>
      <p:sp>
        <p:nvSpPr>
          <p:cNvPr id="3" name="Rectangle 2">
            <a:extLst>
              <a:ext uri="{FF2B5EF4-FFF2-40B4-BE49-F238E27FC236}">
                <a16:creationId xmlns:a16="http://schemas.microsoft.com/office/drawing/2014/main" id="{E6FAAA40-E2C1-4D0C-9931-85B9A6633B49}"/>
              </a:ext>
            </a:extLst>
          </p:cNvPr>
          <p:cNvSpPr/>
          <p:nvPr/>
        </p:nvSpPr>
        <p:spPr>
          <a:xfrm>
            <a:off x="-179963" y="2201366"/>
            <a:ext cx="7416244" cy="4154984"/>
          </a:xfrm>
          <a:prstGeom prst="rect">
            <a:avLst/>
          </a:prstGeom>
        </p:spPr>
        <p:txBody>
          <a:bodyPr wrap="square">
            <a:spAutoFit/>
          </a:bodyPr>
          <a:lstStyle/>
          <a:p>
            <a:pPr marL="800100" marR="0" lvl="1"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David died almost instantly when exposed to highly toxic ammonia gas.</a:t>
            </a:r>
          </a:p>
          <a:p>
            <a:pPr marL="800100" marR="0" lvl="1"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One other was seriously injured and 20 people required hospital treatment.</a:t>
            </a:r>
          </a:p>
          <a:p>
            <a:pPr marL="800100" marR="0" lvl="1"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Carlsberg had hired Crowley Carbon to remove an old refrigeration system. It was during the removal of the compressor that there was an uncontrolled release of ammonia gas.</a:t>
            </a:r>
          </a:p>
          <a:p>
            <a:pPr marL="800100" marR="0" lvl="1"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Carlsberg were fined £3M and Crowley Carbon not a penny as they went into administration.</a:t>
            </a:r>
          </a:p>
          <a:p>
            <a:pPr marL="457200" marR="0" lvl="1" indent="0" algn="l" defTabSz="914400" rtl="0" eaLnBrk="1" fontAlgn="base"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3E882378-F6F6-4E0D-945D-57E0B6EC85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BB49E845-52C7-4552-B717-6EE5222B8E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pic>
        <p:nvPicPr>
          <p:cNvPr id="4" name="Picture 3"/>
          <p:cNvPicPr>
            <a:picLocks noChangeAspect="1"/>
          </p:cNvPicPr>
          <p:nvPr/>
        </p:nvPicPr>
        <p:blipFill>
          <a:blip r:embed="rId3"/>
          <a:stretch>
            <a:fillRect/>
          </a:stretch>
        </p:blipFill>
        <p:spPr>
          <a:xfrm rot="416100">
            <a:off x="8241496" y="342508"/>
            <a:ext cx="3481409" cy="6440224"/>
          </a:xfrm>
          <a:prstGeom prst="rect">
            <a:avLst/>
          </a:prstGeom>
        </p:spPr>
      </p:pic>
    </p:spTree>
    <p:extLst>
      <p:ext uri="{BB962C8B-B14F-4D97-AF65-F5344CB8AC3E}">
        <p14:creationId xmlns:p14="http://schemas.microsoft.com/office/powerpoint/2010/main" val="22827484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138106" y="117812"/>
            <a:ext cx="10314578" cy="1077218"/>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Statement from the HSE regarding Carlsberg incident</a:t>
            </a:r>
            <a:endParaRPr kumimoji="0" lang="en-GB" sz="4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969C21BF-C8B8-FF4B-A6D0-6E1C20B31F95}"/>
              </a:ext>
            </a:extLst>
          </p:cNvPr>
          <p:cNvSpPr/>
          <p:nvPr/>
        </p:nvSpPr>
        <p:spPr>
          <a:xfrm>
            <a:off x="435728" y="1604223"/>
            <a:ext cx="11170534" cy="4443651"/>
          </a:xfrm>
          <a:prstGeom prst="rect">
            <a:avLst/>
          </a:prstGeom>
        </p:spPr>
        <p:txBody>
          <a:bodyPr wrap="square">
            <a:noAutofit/>
          </a:bodyPr>
          <a:lstStyle/>
          <a:p>
            <a:pPr marL="0" marR="0" lvl="0" indent="0" algn="r" defTabSz="914400" rtl="0" eaLnBrk="1" fontAlgn="auto" latinLnBrk="0" hangingPunct="1">
              <a:lnSpc>
                <a:spcPct val="110000"/>
              </a:lnSpc>
              <a:spcBef>
                <a:spcPts val="0"/>
              </a:spcBef>
              <a:spcAft>
                <a:spcPts val="600"/>
              </a:spcAft>
              <a:buClrTx/>
              <a:buSzTx/>
              <a:buFontTx/>
              <a:buNone/>
              <a:tabLst/>
              <a:defRPr/>
            </a:pPr>
            <a:endParaRPr kumimoji="0" lang="en-GB" sz="3200" b="0" i="0" u="none" strike="noStrike" kern="1200" cap="none" spc="0" normalizeH="0" baseline="0" noProof="0">
              <a:ln>
                <a:noFill/>
              </a:ln>
              <a:solidFill>
                <a:srgbClr val="FF6900"/>
              </a:solidFill>
              <a:effectLst/>
              <a:uLnTx/>
              <a:uFillTx/>
              <a:latin typeface="Arial"/>
              <a:ea typeface="+mn-ea"/>
              <a:cs typeface="Arial"/>
            </a:endParaRPr>
          </a:p>
        </p:txBody>
      </p:sp>
      <p:sp>
        <p:nvSpPr>
          <p:cNvPr id="2" name="Slide Number Placeholder 1">
            <a:extLst>
              <a:ext uri="{FF2B5EF4-FFF2-40B4-BE49-F238E27FC236}">
                <a16:creationId xmlns:a16="http://schemas.microsoft.com/office/drawing/2014/main" id="{3E882378-F6F6-4E0D-945D-57E0B6EC85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BB49E845-52C7-4552-B717-6EE5222B8E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8" name="Rectangle 7"/>
          <p:cNvSpPr/>
          <p:nvPr/>
        </p:nvSpPr>
        <p:spPr>
          <a:xfrm>
            <a:off x="138107" y="3783643"/>
            <a:ext cx="895556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nunito sans"/>
                <a:ea typeface="+mn-ea"/>
                <a:cs typeface="+mn-cs"/>
              </a:rPr>
              <a:t>From </a:t>
            </a:r>
            <a:r>
              <a:rPr kumimoji="0" lang="en-GB" sz="2400" b="0" i="0" u="none" strike="noStrike" kern="1200" cap="none" spc="0" normalizeH="0" baseline="0" noProof="0" dirty="0">
                <a:ln>
                  <a:noFill/>
                </a:ln>
                <a:solidFill>
                  <a:srgbClr val="002060"/>
                </a:solidFill>
                <a:effectLst/>
                <a:uLnTx/>
                <a:uFillTx/>
                <a:latin typeface="nunito sans"/>
                <a:ea typeface="+mn-ea"/>
                <a:cs typeface="+mn-cs"/>
              </a:rPr>
              <a:t>the HSE’s point of view, it’s important that duty holders understand that in the case of an incident, the HSE will look to </a:t>
            </a:r>
            <a:r>
              <a:rPr kumimoji="0" lang="en-GB" sz="2400" b="1" i="0" u="sng" strike="noStrike" kern="1200" cap="none" spc="0" normalizeH="0" baseline="0" noProof="0" dirty="0">
                <a:ln>
                  <a:noFill/>
                </a:ln>
                <a:solidFill>
                  <a:srgbClr val="002060"/>
                </a:solidFill>
                <a:effectLst/>
                <a:uLnTx/>
                <a:uFillTx/>
                <a:latin typeface="nunito sans"/>
                <a:ea typeface="+mn-ea"/>
                <a:cs typeface="+mn-cs"/>
              </a:rPr>
              <a:t>everybody with legal duties </a:t>
            </a:r>
            <a:r>
              <a:rPr kumimoji="0" lang="en-GB" sz="2400" b="0" i="0" u="none" strike="noStrike" kern="1200" cap="none" spc="0" normalizeH="0" baseline="0" noProof="0" dirty="0">
                <a:ln>
                  <a:noFill/>
                </a:ln>
                <a:solidFill>
                  <a:srgbClr val="002060"/>
                </a:solidFill>
                <a:effectLst/>
                <a:uLnTx/>
                <a:uFillTx/>
                <a:latin typeface="nunito sans"/>
                <a:ea typeface="+mn-ea"/>
                <a:cs typeface="+mn-cs"/>
              </a:rPr>
              <a:t>to determine if they have failed, and we will hold to account </a:t>
            </a:r>
            <a:r>
              <a:rPr kumimoji="0" lang="en-GB" sz="2400" b="1" i="0" u="sng" strike="noStrike" kern="1200" cap="none" spc="0" normalizeH="0" baseline="0" noProof="0" dirty="0">
                <a:ln>
                  <a:noFill/>
                </a:ln>
                <a:solidFill>
                  <a:srgbClr val="002060"/>
                </a:solidFill>
                <a:effectLst/>
                <a:uLnTx/>
                <a:uFillTx/>
                <a:latin typeface="nunito sans"/>
                <a:ea typeface="+mn-ea"/>
                <a:cs typeface="+mn-cs"/>
              </a:rPr>
              <a:t>all</a:t>
            </a:r>
            <a:r>
              <a:rPr kumimoji="0" lang="en-GB" sz="2400" b="0" i="0" u="none" strike="noStrike" kern="1200" cap="none" spc="0" normalizeH="0" baseline="0" noProof="0" dirty="0">
                <a:ln>
                  <a:noFill/>
                </a:ln>
                <a:solidFill>
                  <a:srgbClr val="002060"/>
                </a:solidFill>
                <a:effectLst/>
                <a:uLnTx/>
                <a:uFillTx/>
                <a:latin typeface="nunito sans"/>
                <a:ea typeface="+mn-ea"/>
                <a:cs typeface="+mn-cs"/>
              </a:rPr>
              <a:t> those who do not comply with their legal </a:t>
            </a:r>
            <a:r>
              <a:rPr kumimoji="0" lang="en-GB" sz="2400" b="0" i="0" u="none" strike="noStrike" kern="1200" cap="none" spc="0" normalizeH="0" baseline="0" noProof="0" dirty="0" smtClean="0">
                <a:ln>
                  <a:noFill/>
                </a:ln>
                <a:solidFill>
                  <a:srgbClr val="002060"/>
                </a:solidFill>
                <a:effectLst/>
                <a:uLnTx/>
                <a:uFillTx/>
                <a:latin typeface="nunito sans"/>
                <a:ea typeface="+mn-ea"/>
                <a:cs typeface="+mn-cs"/>
              </a:rPr>
              <a:t>duties.”</a:t>
            </a:r>
            <a:endParaRPr kumimoji="0" lang="en-GB" sz="2400" b="0" i="0" u="none" strike="noStrike" kern="1200" cap="none" spc="0" normalizeH="0" baseline="0" noProof="0" dirty="0">
              <a:ln>
                <a:noFill/>
              </a:ln>
              <a:solidFill>
                <a:srgbClr val="002060"/>
              </a:solidFill>
              <a:effectLst/>
              <a:uLnTx/>
              <a:uFillTx/>
              <a:latin typeface="nunito sans"/>
              <a:ea typeface="+mn-ea"/>
              <a:cs typeface="+mn-cs"/>
            </a:endParaRPr>
          </a:p>
        </p:txBody>
      </p:sp>
      <p:sp>
        <p:nvSpPr>
          <p:cNvPr id="9" name="Rectangle 8"/>
          <p:cNvSpPr/>
          <p:nvPr/>
        </p:nvSpPr>
        <p:spPr>
          <a:xfrm>
            <a:off x="138106" y="1105987"/>
            <a:ext cx="11916874"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nunito sans"/>
                <a:ea typeface="+mn-ea"/>
                <a:cs typeface="+mn-cs"/>
              </a:rPr>
              <a:t>“Projects involving multiple contractors always require 'effective management arrangements for planning, managing and </a:t>
            </a:r>
            <a:r>
              <a:rPr kumimoji="0" lang="en-GB" sz="2400" b="0" i="0" u="sng" strike="noStrike" kern="1200" cap="none" spc="0" normalizeH="0" baseline="0" noProof="0" dirty="0">
                <a:ln>
                  <a:noFill/>
                </a:ln>
                <a:solidFill>
                  <a:srgbClr val="FF0000"/>
                </a:solidFill>
                <a:effectLst/>
                <a:uLnTx/>
                <a:uFillTx/>
                <a:latin typeface="nunito sans"/>
                <a:ea typeface="+mn-ea"/>
                <a:cs typeface="+mn-cs"/>
              </a:rPr>
              <a:t>monitoring risks</a:t>
            </a:r>
            <a:r>
              <a:rPr kumimoji="0" lang="en-GB" sz="2400" b="0" i="0" u="none" strike="noStrike" kern="1200" cap="none" spc="0" normalizeH="0" baseline="0" noProof="0" dirty="0">
                <a:ln>
                  <a:noFill/>
                </a:ln>
                <a:solidFill>
                  <a:srgbClr val="002060"/>
                </a:solidFill>
                <a:effectLst/>
                <a:uLnTx/>
                <a:uFillTx/>
                <a:latin typeface="nunito sans"/>
                <a:ea typeface="+mn-ea"/>
                <a:cs typeface="+mn-cs"/>
              </a:rPr>
              <a:t>’. In this instance there were only 2 duty holders because Crowley Carbon was the principal designer and the principal contractor. It was not a complicated or difficult arrangement. This incident was entirely preventable – all Carlsberg and Crowley Carbon had to do look at the risk of ammonia gas and identify the correct standard of isolation required for this type of system. Had they done that, David Chandler would not have lost his life.</a:t>
            </a:r>
          </a:p>
        </p:txBody>
      </p:sp>
      <p:pic>
        <p:nvPicPr>
          <p:cNvPr id="10" name="Picture 9"/>
          <p:cNvPicPr>
            <a:picLocks noChangeAspect="1"/>
          </p:cNvPicPr>
          <p:nvPr/>
        </p:nvPicPr>
        <p:blipFill>
          <a:blip r:embed="rId3"/>
          <a:stretch>
            <a:fillRect/>
          </a:stretch>
        </p:blipFill>
        <p:spPr>
          <a:xfrm>
            <a:off x="9093667" y="3730779"/>
            <a:ext cx="3098333" cy="3127222"/>
          </a:xfrm>
          <a:prstGeom prst="rect">
            <a:avLst/>
          </a:prstGeom>
        </p:spPr>
      </p:pic>
      <p:pic>
        <p:nvPicPr>
          <p:cNvPr id="11" name="Picture 10"/>
          <p:cNvPicPr>
            <a:picLocks noChangeAspect="1"/>
          </p:cNvPicPr>
          <p:nvPr/>
        </p:nvPicPr>
        <p:blipFill>
          <a:blip r:embed="rId4"/>
          <a:stretch>
            <a:fillRect/>
          </a:stretch>
        </p:blipFill>
        <p:spPr>
          <a:xfrm>
            <a:off x="9565699" y="-222728"/>
            <a:ext cx="2568347" cy="1444695"/>
          </a:xfrm>
          <a:prstGeom prst="rect">
            <a:avLst/>
          </a:prstGeom>
        </p:spPr>
      </p:pic>
    </p:spTree>
    <p:extLst>
      <p:ext uri="{BB962C8B-B14F-4D97-AF65-F5344CB8AC3E}">
        <p14:creationId xmlns:p14="http://schemas.microsoft.com/office/powerpoint/2010/main" val="1006395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55BD9E82-DA13-44AD-837C-A95F4C66A84E}"/>
              </a:ext>
            </a:extLst>
          </p:cNvPr>
          <p:cNvSpPr/>
          <p:nvPr/>
        </p:nvSpPr>
        <p:spPr>
          <a:xfrm>
            <a:off x="389084" y="1496834"/>
            <a:ext cx="7692028" cy="4524315"/>
          </a:xfrm>
          <a:prstGeom prst="rect">
            <a:avLst/>
          </a:prstGeom>
        </p:spPr>
        <p:txBody>
          <a:bodyPr wrap="square">
            <a:spAutoFit/>
          </a:bodyPr>
          <a:lstStyle/>
          <a:p>
            <a:pPr marL="342900" indent="-342900" fontAlgn="base">
              <a:buFont typeface="Arial" panose="020B0604020202020204" pitchFamily="34" charset="0"/>
              <a:buChar char="•"/>
            </a:pPr>
            <a:r>
              <a:rPr lang="en-GB" dirty="0" smtClean="0">
                <a:solidFill>
                  <a:srgbClr val="626262"/>
                </a:solidFill>
                <a:latin typeface="Arial" panose="020B0604020202020204" pitchFamily="34" charset="0"/>
                <a:cs typeface="Arial" panose="020B0604020202020204" pitchFamily="34" charset="0"/>
              </a:rPr>
              <a:t>£2M fine and £30K costs. </a:t>
            </a:r>
          </a:p>
          <a:p>
            <a:pPr marL="342900" indent="-342900" fontAlgn="base">
              <a:buFont typeface="Arial" panose="020B0604020202020204" pitchFamily="34" charset="0"/>
              <a:buChar char="•"/>
            </a:pPr>
            <a:r>
              <a:rPr lang="en-GB" dirty="0" smtClean="0">
                <a:solidFill>
                  <a:srgbClr val="626262"/>
                </a:solidFill>
                <a:latin typeface="Arial" panose="020B0604020202020204" pitchFamily="34" charset="0"/>
                <a:cs typeface="Arial" panose="020B0604020202020204" pitchFamily="34" charset="0"/>
              </a:rPr>
              <a:t>In 2017</a:t>
            </a:r>
            <a:r>
              <a:rPr lang="en-GB" dirty="0">
                <a:solidFill>
                  <a:srgbClr val="626262"/>
                </a:solidFill>
                <a:latin typeface="Arial" panose="020B0604020202020204" pitchFamily="34" charset="0"/>
                <a:cs typeface="Arial" panose="020B0604020202020204" pitchFamily="34" charset="0"/>
              </a:rPr>
              <a:t>, 38yr old </a:t>
            </a:r>
            <a:r>
              <a:rPr lang="en-GB" dirty="0" smtClean="0">
                <a:solidFill>
                  <a:srgbClr val="626262"/>
                </a:solidFill>
                <a:latin typeface="Arial" panose="020B0604020202020204" pitchFamily="34" charset="0"/>
                <a:cs typeface="Arial" panose="020B0604020202020204" pitchFamily="34" charset="0"/>
              </a:rPr>
              <a:t>father of 3, </a:t>
            </a:r>
            <a:r>
              <a:rPr lang="en-GB" dirty="0">
                <a:solidFill>
                  <a:srgbClr val="626262"/>
                </a:solidFill>
                <a:latin typeface="Arial" panose="020B0604020202020204" pitchFamily="34" charset="0"/>
                <a:cs typeface="Arial" panose="020B0604020202020204" pitchFamily="34" charset="0"/>
              </a:rPr>
              <a:t>Joseph McDonald was </a:t>
            </a:r>
            <a:r>
              <a:rPr lang="en-GB" dirty="0" smtClean="0">
                <a:solidFill>
                  <a:srgbClr val="626262"/>
                </a:solidFill>
                <a:latin typeface="Arial" panose="020B0604020202020204" pitchFamily="34" charset="0"/>
                <a:cs typeface="Arial" panose="020B0604020202020204" pitchFamily="34" charset="0"/>
              </a:rPr>
              <a:t>a contractor working </a:t>
            </a:r>
            <a:r>
              <a:rPr lang="en-GB" dirty="0">
                <a:solidFill>
                  <a:srgbClr val="626262"/>
                </a:solidFill>
                <a:latin typeface="Arial" panose="020B0604020202020204" pitchFamily="34" charset="0"/>
                <a:cs typeface="Arial" panose="020B0604020202020204" pitchFamily="34" charset="0"/>
              </a:rPr>
              <a:t>in the paint shop at Jaguar Land Rover's manufacturing site in Solihull. He was using a flexi-lance high-pressure water jet (20,000 psi) to remove excess water in the pipes of booths where cars are painted. The lance came out of pipe and struck him in the armpit causing excessive blood loss and he died at the scene. </a:t>
            </a:r>
          </a:p>
          <a:p>
            <a:pPr marL="342900" indent="-342900" fontAlgn="base">
              <a:buFont typeface="Arial" panose="020B0604020202020204" pitchFamily="34" charset="0"/>
              <a:buChar char="•"/>
            </a:pPr>
            <a:endParaRPr lang="en-GB" sz="10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Birmingham Magistrates’ Court was told that although Contractor </a:t>
            </a:r>
            <a:r>
              <a:rPr lang="en-GB" dirty="0" err="1">
                <a:solidFill>
                  <a:srgbClr val="626262"/>
                </a:solidFill>
                <a:latin typeface="Arial" panose="020B0604020202020204" pitchFamily="34" charset="0"/>
                <a:cs typeface="Arial" panose="020B0604020202020204" pitchFamily="34" charset="0"/>
              </a:rPr>
              <a:t>Leadec</a:t>
            </a:r>
            <a:r>
              <a:rPr lang="en-GB" dirty="0">
                <a:solidFill>
                  <a:srgbClr val="626262"/>
                </a:solidFill>
                <a:latin typeface="Arial" panose="020B0604020202020204" pitchFamily="34" charset="0"/>
                <a:cs typeface="Arial" panose="020B0604020202020204" pitchFamily="34" charset="0"/>
              </a:rPr>
              <a:t> Ltd, recognised the risks of operating high-pressure water jetting equipment, it had failed to put in place appropriate measures to mitigate the risks. The firm had not implemented or enforced the use of various control measures such as a pressure regulator or an anti-ejection device, which were missing at the time of the incident, and training and supervision were not sufficient.</a:t>
            </a:r>
          </a:p>
          <a:p>
            <a:pPr fontAlgn="base"/>
            <a:endParaRPr lang="en-GB" dirty="0">
              <a:solidFill>
                <a:srgbClr val="626262"/>
              </a:solidFill>
              <a:latin typeface="Arial" panose="020B0604020202020204" pitchFamily="34" charset="0"/>
              <a:cs typeface="Arial" panose="020B0604020202020204" pitchFamily="34" charset="0"/>
            </a:endParaRPr>
          </a:p>
        </p:txBody>
      </p:sp>
      <p:pic>
        <p:nvPicPr>
          <p:cNvPr id="7" name="Picture 2" descr="Jet wash fatality costs £2m">
            <a:extLst>
              <a:ext uri="{FF2B5EF4-FFF2-40B4-BE49-F238E27FC236}">
                <a16:creationId xmlns:a16="http://schemas.microsoft.com/office/drawing/2014/main" id="{C8FE8882-F79E-4FAC-818E-94B17BAEF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4722" y="2180618"/>
            <a:ext cx="3976469" cy="24852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9265124-6ED9-45AF-B402-B2B97645E17D}"/>
              </a:ext>
            </a:extLst>
          </p:cNvPr>
          <p:cNvPicPr>
            <a:picLocks noChangeAspect="1"/>
          </p:cNvPicPr>
          <p:nvPr/>
        </p:nvPicPr>
        <p:blipFill>
          <a:blip r:embed="rId4"/>
          <a:stretch>
            <a:fillRect/>
          </a:stretch>
        </p:blipFill>
        <p:spPr>
          <a:xfrm>
            <a:off x="10829498" y="2746443"/>
            <a:ext cx="1670955" cy="2238807"/>
          </a:xfrm>
          <a:prstGeom prst="rect">
            <a:avLst/>
          </a:prstGeom>
        </p:spPr>
      </p:pic>
      <p:sp>
        <p:nvSpPr>
          <p:cNvPr id="9" name="TextBox 8">
            <a:extLst>
              <a:ext uri="{FF2B5EF4-FFF2-40B4-BE49-F238E27FC236}">
                <a16:creationId xmlns:a16="http://schemas.microsoft.com/office/drawing/2014/main" id="{3DC68F84-CBBE-4789-9529-3B067E6F139E}"/>
              </a:ext>
            </a:extLst>
          </p:cNvPr>
          <p:cNvSpPr txBox="1"/>
          <p:nvPr/>
        </p:nvSpPr>
        <p:spPr>
          <a:xfrm>
            <a:off x="2871463" y="5551075"/>
            <a:ext cx="9107275" cy="1200329"/>
          </a:xfrm>
          <a:prstGeom prst="rect">
            <a:avLst/>
          </a:prstGeom>
          <a:noFill/>
        </p:spPr>
        <p:txBody>
          <a:bodyPr wrap="square" rtlCol="0">
            <a:spAutoFit/>
          </a:bodyPr>
          <a:lstStyle/>
          <a:p>
            <a:r>
              <a:rPr lang="en-GB" b="1" dirty="0">
                <a:solidFill>
                  <a:srgbClr val="FF6900"/>
                </a:solidFill>
              </a:rPr>
              <a:t>HSE Inspector: </a:t>
            </a:r>
            <a:r>
              <a:rPr lang="en-GB" dirty="0">
                <a:solidFill>
                  <a:srgbClr val="FF6900"/>
                </a:solidFill>
                <a:latin typeface="barlow condensed"/>
              </a:rPr>
              <a:t>“It is not good enough for companies to assume they are doing all they can to control the risk just because there have been no previous incidents. Joseph McDonald’s death could have been prevented had </a:t>
            </a:r>
            <a:r>
              <a:rPr lang="en-GB" dirty="0" err="1">
                <a:solidFill>
                  <a:srgbClr val="FF6900"/>
                </a:solidFill>
                <a:latin typeface="barlow condensed"/>
              </a:rPr>
              <a:t>Leadec</a:t>
            </a:r>
            <a:r>
              <a:rPr lang="en-GB" dirty="0">
                <a:solidFill>
                  <a:srgbClr val="FF6900"/>
                </a:solidFill>
                <a:latin typeface="barlow condensed"/>
              </a:rPr>
              <a:t> had the necessary control measures and management systems in place to protect its employees" </a:t>
            </a:r>
          </a:p>
        </p:txBody>
      </p:sp>
      <p:pic>
        <p:nvPicPr>
          <p:cNvPr id="4" name="Picture 3"/>
          <p:cNvPicPr>
            <a:picLocks noChangeAspect="1"/>
          </p:cNvPicPr>
          <p:nvPr/>
        </p:nvPicPr>
        <p:blipFill>
          <a:blip r:embed="rId5"/>
          <a:stretch>
            <a:fillRect/>
          </a:stretch>
        </p:blipFill>
        <p:spPr>
          <a:xfrm>
            <a:off x="1021976" y="69829"/>
            <a:ext cx="10840221" cy="1442857"/>
          </a:xfrm>
          <a:prstGeom prst="rect">
            <a:avLst/>
          </a:prstGeom>
          <a:ln>
            <a:solidFill>
              <a:srgbClr val="002060"/>
            </a:solidFill>
          </a:ln>
        </p:spPr>
      </p:pic>
    </p:spTree>
    <p:extLst>
      <p:ext uri="{BB962C8B-B14F-4D97-AF65-F5344CB8AC3E}">
        <p14:creationId xmlns:p14="http://schemas.microsoft.com/office/powerpoint/2010/main" val="26997824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769441"/>
          </a:xfrm>
          <a:prstGeom prst="rect">
            <a:avLst/>
          </a:prstGeom>
          <a:noFill/>
        </p:spPr>
        <p:txBody>
          <a:bodyPr wrap="square" rtlCol="0">
            <a:spAutoFit/>
          </a:bodyPr>
          <a:lstStyle/>
          <a:p>
            <a:r>
              <a:rPr lang="en-US" sz="4400" b="1" spc="-150" dirty="0">
                <a:solidFill>
                  <a:srgbClr val="2E2D62"/>
                </a:solidFill>
                <a:latin typeface="Arial" panose="020B0604020202020204" pitchFamily="34" charset="0"/>
                <a:cs typeface="Arial" panose="020B0604020202020204" pitchFamily="34" charset="0"/>
              </a:rPr>
              <a:t>Prosecutions</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0458CA4F-3E96-45E4-AA7B-F709DE582B56}"/>
              </a:ext>
            </a:extLst>
          </p:cNvPr>
          <p:cNvSpPr/>
          <p:nvPr/>
        </p:nvSpPr>
        <p:spPr>
          <a:xfrm>
            <a:off x="427465" y="1401194"/>
            <a:ext cx="7544083" cy="4616648"/>
          </a:xfrm>
          <a:prstGeom prst="rect">
            <a:avLst/>
          </a:prstGeom>
        </p:spPr>
        <p:txBody>
          <a:bodyPr wrap="square">
            <a:spAutoFit/>
          </a:bodyPr>
          <a:lstStyle/>
          <a:p>
            <a:pPr fontAlgn="base"/>
            <a:r>
              <a:rPr lang="en-GB" dirty="0">
                <a:solidFill>
                  <a:srgbClr val="626262"/>
                </a:solidFill>
                <a:latin typeface="Arial" panose="020B0604020202020204" pitchFamily="34" charset="0"/>
                <a:cs typeface="Arial" panose="020B0604020202020204" pitchFamily="34" charset="0"/>
              </a:rPr>
              <a:t>Wilko fined £2.2million after an incident at a Leicester store left a 20-year-old female worker paralysed, after a cage full of paint tins fell on her whilst she manoeuvred the heavy metal cage out from an uneven lift floor. There was no training or risk assessment in place.</a:t>
            </a:r>
          </a:p>
          <a:p>
            <a:pPr fontAlgn="base"/>
            <a:endParaRPr lang="en-GB" sz="1600" dirty="0">
              <a:solidFill>
                <a:srgbClr val="626262"/>
              </a:solidFill>
              <a:latin typeface="Arial" panose="020B0604020202020204" pitchFamily="34" charset="0"/>
              <a:cs typeface="Arial" panose="020B0604020202020204" pitchFamily="34" charset="0"/>
            </a:endParaRPr>
          </a:p>
          <a:p>
            <a:pPr fontAlgn="base"/>
            <a:endParaRPr lang="en-GB" sz="1600" dirty="0">
              <a:solidFill>
                <a:srgbClr val="626262"/>
              </a:solidFill>
              <a:latin typeface="Arial" panose="020B0604020202020204" pitchFamily="34" charset="0"/>
              <a:cs typeface="Arial" panose="020B0604020202020204" pitchFamily="34" charset="0"/>
            </a:endParaRPr>
          </a:p>
          <a:p>
            <a:pPr fontAlgn="base"/>
            <a:endParaRPr lang="en-GB" sz="1600" dirty="0">
              <a:solidFill>
                <a:srgbClr val="626262"/>
              </a:solidFill>
              <a:latin typeface="Arial" panose="020B0604020202020204" pitchFamily="34" charset="0"/>
              <a:cs typeface="Arial" panose="020B0604020202020204" pitchFamily="34" charset="0"/>
            </a:endParaRPr>
          </a:p>
          <a:p>
            <a:pPr fontAlgn="base"/>
            <a:endParaRPr lang="en-GB" sz="16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1600" dirty="0">
              <a:solidFill>
                <a:srgbClr val="626262"/>
              </a:solidFill>
              <a:latin typeface="Arial" panose="020B0604020202020204" pitchFamily="34" charset="0"/>
              <a:cs typeface="Arial" panose="020B0604020202020204" pitchFamily="34" charset="0"/>
            </a:endParaRPr>
          </a:p>
          <a:p>
            <a:pPr fontAlgn="base"/>
            <a:r>
              <a:rPr lang="en-GB" dirty="0">
                <a:solidFill>
                  <a:srgbClr val="626262"/>
                </a:solidFill>
                <a:latin typeface="Arial" panose="020B0604020202020204" pitchFamily="34" charset="0"/>
                <a:cs typeface="Arial" panose="020B0604020202020204" pitchFamily="34" charset="0"/>
              </a:rPr>
              <a:t>Iceland fined £2.5million after worker fell almost 3m to their death through a ceiling at its Rotherham store. Contractor visited store to replace filters in an air conditioning unit. He fell from a platform just 45cms in width which had tripping hazards: cabling and fixing points for ladder itself. Iceland had not carried out a risk assessment to consider access to the plant platform either by staff or contractors. Previous staff had complained but nothing was ever done about it. </a:t>
            </a:r>
          </a:p>
          <a:p>
            <a:pPr fontAlgn="base"/>
            <a:endParaRPr lang="en-GB" sz="1600" dirty="0">
              <a:solidFill>
                <a:srgbClr val="62626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43CD95F-9AAD-46EC-9AE4-96998684A6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3033" y="4478612"/>
            <a:ext cx="2124888" cy="1195250"/>
          </a:xfrm>
          <a:prstGeom prst="rect">
            <a:avLst/>
          </a:prstGeom>
        </p:spPr>
      </p:pic>
      <p:pic>
        <p:nvPicPr>
          <p:cNvPr id="13" name="Picture 12">
            <a:extLst>
              <a:ext uri="{FF2B5EF4-FFF2-40B4-BE49-F238E27FC236}">
                <a16:creationId xmlns:a16="http://schemas.microsoft.com/office/drawing/2014/main" id="{44113015-061E-485F-A882-F050B075FF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56282" y="86720"/>
            <a:ext cx="2265014" cy="1887511"/>
          </a:xfrm>
          <a:prstGeom prst="rect">
            <a:avLst/>
          </a:prstGeom>
        </p:spPr>
      </p:pic>
      <p:pic>
        <p:nvPicPr>
          <p:cNvPr id="14" name="Picture 13">
            <a:extLst>
              <a:ext uri="{FF2B5EF4-FFF2-40B4-BE49-F238E27FC236}">
                <a16:creationId xmlns:a16="http://schemas.microsoft.com/office/drawing/2014/main" id="{4507237D-8178-4DB5-B30B-46C7BB1C4F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98237" y="3663351"/>
            <a:ext cx="1668369" cy="3025575"/>
          </a:xfrm>
          <a:prstGeom prst="rect">
            <a:avLst/>
          </a:prstGeom>
        </p:spPr>
      </p:pic>
      <p:pic>
        <p:nvPicPr>
          <p:cNvPr id="15" name="Picture 14">
            <a:extLst>
              <a:ext uri="{FF2B5EF4-FFF2-40B4-BE49-F238E27FC236}">
                <a16:creationId xmlns:a16="http://schemas.microsoft.com/office/drawing/2014/main" id="{3BDD2BB5-EE63-4D06-8647-D135BDCCF266}"/>
              </a:ext>
            </a:extLst>
          </p:cNvPr>
          <p:cNvPicPr>
            <a:picLocks noChangeAspect="1"/>
          </p:cNvPicPr>
          <p:nvPr/>
        </p:nvPicPr>
        <p:blipFill>
          <a:blip r:embed="rId6"/>
          <a:stretch>
            <a:fillRect/>
          </a:stretch>
        </p:blipFill>
        <p:spPr>
          <a:xfrm>
            <a:off x="7684730" y="510962"/>
            <a:ext cx="1571625" cy="2771775"/>
          </a:xfrm>
          <a:prstGeom prst="rect">
            <a:avLst/>
          </a:prstGeom>
        </p:spPr>
      </p:pic>
    </p:spTree>
    <p:extLst>
      <p:ext uri="{BB962C8B-B14F-4D97-AF65-F5344CB8AC3E}">
        <p14:creationId xmlns:p14="http://schemas.microsoft.com/office/powerpoint/2010/main" val="37105253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7465" y="479215"/>
            <a:ext cx="11724909" cy="1446550"/>
          </a:xfrm>
          <a:prstGeom prst="rect">
            <a:avLst/>
          </a:prstGeom>
          <a:noFill/>
        </p:spPr>
        <p:txBody>
          <a:bodyPr wrap="square" rtlCol="0">
            <a:spAutoFit/>
          </a:bodyPr>
          <a:lstStyle/>
          <a:p>
            <a:r>
              <a:rPr lang="en-GB" sz="4400" b="1" spc="-150" dirty="0">
                <a:solidFill>
                  <a:srgbClr val="2E2D62"/>
                </a:solidFill>
                <a:latin typeface="Arial" panose="020B0604020202020204" pitchFamily="34" charset="0"/>
                <a:cs typeface="Arial" panose="020B0604020202020204" pitchFamily="34" charset="0"/>
              </a:rPr>
              <a:t>Method Statements (complex projects or working with contractors) “RA</a:t>
            </a:r>
            <a:r>
              <a:rPr lang="en-GB" sz="4400" b="1" spc="-150" dirty="0">
                <a:solidFill>
                  <a:srgbClr val="FF6900"/>
                </a:solidFill>
                <a:latin typeface="Arial" panose="020B0604020202020204" pitchFamily="34" charset="0"/>
                <a:cs typeface="Arial" panose="020B0604020202020204" pitchFamily="34" charset="0"/>
              </a:rPr>
              <a:t>MS</a:t>
            </a:r>
            <a:r>
              <a:rPr lang="en-GB" sz="4400" b="1" spc="-150" dirty="0">
                <a:solidFill>
                  <a:srgbClr val="2E2D62"/>
                </a:solidFill>
                <a:latin typeface="Arial" panose="020B0604020202020204" pitchFamily="34" charset="0"/>
                <a:cs typeface="Arial" panose="020B0604020202020204" pitchFamily="34" charset="0"/>
              </a:rPr>
              <a:t>”</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4EC7D1FF-22A0-4481-85AF-04B4D8355836}"/>
              </a:ext>
            </a:extLst>
          </p:cNvPr>
          <p:cNvSpPr/>
          <p:nvPr/>
        </p:nvSpPr>
        <p:spPr>
          <a:xfrm>
            <a:off x="427465" y="1928729"/>
            <a:ext cx="10205366" cy="3785652"/>
          </a:xfrm>
          <a:prstGeom prst="rect">
            <a:avLst/>
          </a:prstGeom>
        </p:spPr>
        <p:txBody>
          <a:bodyPr wrap="square" numCol="2">
            <a:spAutoFit/>
          </a:bodyPr>
          <a:lstStyle/>
          <a:p>
            <a:pPr marL="457200" indent="-457200" fontAlgn="base">
              <a:buFont typeface="+mj-lt"/>
              <a:buAutoNum type="arabicPeriod"/>
            </a:pPr>
            <a:r>
              <a:rPr lang="en-GB" sz="2400" dirty="0">
                <a:solidFill>
                  <a:srgbClr val="626262"/>
                </a:solidFill>
                <a:latin typeface="Arial" panose="020B0604020202020204" pitchFamily="34" charset="0"/>
                <a:cs typeface="Arial" panose="020B0604020202020204" pitchFamily="34" charset="0"/>
              </a:rPr>
              <a:t>Task description</a:t>
            </a:r>
          </a:p>
          <a:p>
            <a:pPr marL="457200" indent="-457200" fontAlgn="base">
              <a:buFont typeface="+mj-lt"/>
              <a:buAutoNum type="arabicPeriod"/>
            </a:pPr>
            <a:r>
              <a:rPr lang="en-GB" sz="2400" dirty="0">
                <a:solidFill>
                  <a:srgbClr val="626262"/>
                </a:solidFill>
                <a:latin typeface="Arial" panose="020B0604020202020204" pitchFamily="34" charset="0"/>
                <a:cs typeface="Arial" panose="020B0604020202020204" pitchFamily="34" charset="0"/>
              </a:rPr>
              <a:t>Known hazards</a:t>
            </a:r>
          </a:p>
          <a:p>
            <a:pPr marL="457200" indent="-457200" fontAlgn="base">
              <a:buFont typeface="+mj-lt"/>
              <a:buAutoNum type="arabicPeriod"/>
            </a:pPr>
            <a:r>
              <a:rPr lang="en-GB" sz="2400" dirty="0">
                <a:solidFill>
                  <a:srgbClr val="626262"/>
                </a:solidFill>
                <a:latin typeface="Arial" panose="020B0604020202020204" pitchFamily="34" charset="0"/>
                <a:cs typeface="Arial" panose="020B0604020202020204" pitchFamily="34" charset="0"/>
              </a:rPr>
              <a:t>Responsible people</a:t>
            </a:r>
          </a:p>
          <a:p>
            <a:pPr marL="457200" indent="-457200" fontAlgn="base">
              <a:buFont typeface="+mj-lt"/>
              <a:buAutoNum type="arabicPeriod"/>
            </a:pPr>
            <a:r>
              <a:rPr lang="en-GB" sz="2400" dirty="0">
                <a:solidFill>
                  <a:srgbClr val="626262"/>
                </a:solidFill>
                <a:latin typeface="Arial" panose="020B0604020202020204" pitchFamily="34" charset="0"/>
                <a:cs typeface="Arial" panose="020B0604020202020204" pitchFamily="34" charset="0"/>
              </a:rPr>
              <a:t>How projects will be monitored</a:t>
            </a:r>
          </a:p>
          <a:p>
            <a:pPr marL="457200" indent="-457200" fontAlgn="base">
              <a:buFont typeface="+mj-lt"/>
              <a:buAutoNum type="arabicPeriod"/>
            </a:pPr>
            <a:r>
              <a:rPr lang="en-GB" sz="2400" dirty="0">
                <a:solidFill>
                  <a:srgbClr val="626262"/>
                </a:solidFill>
                <a:latin typeface="Arial" panose="020B0604020202020204" pitchFamily="34" charset="0"/>
                <a:cs typeface="Arial" panose="020B0604020202020204" pitchFamily="34" charset="0"/>
              </a:rPr>
              <a:t>Structure of tasks</a:t>
            </a:r>
          </a:p>
          <a:p>
            <a:pPr marL="457200" indent="-457200" fontAlgn="base">
              <a:buFont typeface="+mj-lt"/>
              <a:buAutoNum type="arabicPeriod"/>
            </a:pPr>
            <a:r>
              <a:rPr lang="en-GB" sz="2400" dirty="0">
                <a:solidFill>
                  <a:srgbClr val="626262"/>
                </a:solidFill>
                <a:latin typeface="Arial" panose="020B0604020202020204" pitchFamily="34" charset="0"/>
                <a:cs typeface="Arial" panose="020B0604020202020204" pitchFamily="34" charset="0"/>
              </a:rPr>
              <a:t>Environmental issues</a:t>
            </a:r>
          </a:p>
          <a:p>
            <a:pPr marL="457200" indent="-457200" fontAlgn="base">
              <a:buFont typeface="+mj-lt"/>
              <a:buAutoNum type="arabicPeriod"/>
            </a:pPr>
            <a:r>
              <a:rPr lang="en-GB" sz="2400" dirty="0">
                <a:solidFill>
                  <a:srgbClr val="626262"/>
                </a:solidFill>
                <a:latin typeface="Arial" panose="020B0604020202020204" pitchFamily="34" charset="0"/>
                <a:cs typeface="Arial" panose="020B0604020202020204" pitchFamily="34" charset="0"/>
              </a:rPr>
              <a:t>Permits</a:t>
            </a:r>
          </a:p>
          <a:p>
            <a:pPr marL="457200" indent="-457200" fontAlgn="base">
              <a:buFont typeface="+mj-lt"/>
              <a:buAutoNum type="arabicPeriod"/>
            </a:pPr>
            <a:r>
              <a:rPr lang="en-GB" sz="2400" dirty="0">
                <a:solidFill>
                  <a:srgbClr val="626262"/>
                </a:solidFill>
                <a:latin typeface="Arial" panose="020B0604020202020204" pitchFamily="34" charset="0"/>
                <a:cs typeface="Arial" panose="020B0604020202020204" pitchFamily="34" charset="0"/>
              </a:rPr>
              <a:t>Competency of workers</a:t>
            </a:r>
          </a:p>
          <a:p>
            <a:pPr marL="457200" indent="-457200" fontAlgn="base">
              <a:buFont typeface="+mj-lt"/>
              <a:buAutoNum type="arabicPeriod"/>
            </a:pPr>
            <a:r>
              <a:rPr lang="en-GB" sz="2400" dirty="0">
                <a:solidFill>
                  <a:srgbClr val="626262"/>
                </a:solidFill>
                <a:latin typeface="Arial" panose="020B0604020202020204" pitchFamily="34" charset="0"/>
                <a:cs typeface="Arial" panose="020B0604020202020204" pitchFamily="34" charset="0"/>
              </a:rPr>
              <a:t>Deliveries</a:t>
            </a:r>
          </a:p>
          <a:p>
            <a:pPr marL="457200" indent="-457200" fontAlgn="base">
              <a:buFont typeface="+mj-lt"/>
              <a:buAutoNum type="arabicPeriod"/>
            </a:pPr>
            <a:r>
              <a:rPr lang="en-GB" sz="2400" dirty="0">
                <a:solidFill>
                  <a:srgbClr val="626262"/>
                </a:solidFill>
                <a:latin typeface="Arial" panose="020B0604020202020204" pitchFamily="34" charset="0"/>
                <a:cs typeface="Arial" panose="020B0604020202020204" pitchFamily="34" charset="0"/>
              </a:rPr>
              <a:t>Emergency Arrangements</a:t>
            </a:r>
          </a:p>
        </p:txBody>
      </p:sp>
      <p:pic>
        <p:nvPicPr>
          <p:cNvPr id="7" name="Picture 2" descr="Craftsmen, Site, Workers, Force, Figures, Funny, Diy">
            <a:extLst>
              <a:ext uri="{FF2B5EF4-FFF2-40B4-BE49-F238E27FC236}">
                <a16:creationId xmlns:a16="http://schemas.microsoft.com/office/drawing/2014/main" id="{D1995072-F57E-488D-ADBB-CE3870933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96103"/>
            <a:ext cx="5788025" cy="35270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712C267-E4EA-42FD-BF84-D66F196FCC2A}"/>
              </a:ext>
            </a:extLst>
          </p:cNvPr>
          <p:cNvSpPr/>
          <p:nvPr/>
        </p:nvSpPr>
        <p:spPr>
          <a:xfrm>
            <a:off x="6252210" y="5618600"/>
            <a:ext cx="5715000" cy="646331"/>
          </a:xfrm>
          <a:prstGeom prst="rect">
            <a:avLst/>
          </a:prstGeom>
        </p:spPr>
        <p:txBody>
          <a:bodyPr wrap="square">
            <a:spAutoFit/>
          </a:bodyPr>
          <a:lstStyle/>
          <a:p>
            <a:pPr lvl="0" algn="ctr">
              <a:lnSpc>
                <a:spcPct val="90000"/>
              </a:lnSpc>
              <a:spcBef>
                <a:spcPts val="1000"/>
              </a:spcBef>
            </a:pPr>
            <a:r>
              <a:rPr lang="en-GB" sz="2000" dirty="0">
                <a:solidFill>
                  <a:srgbClr val="FF6900"/>
                </a:solidFill>
              </a:rPr>
              <a:t>See Appendix 7 of Code 6 for info on Method Statements and Safe Systems of Work</a:t>
            </a:r>
          </a:p>
        </p:txBody>
      </p:sp>
    </p:spTree>
    <p:extLst>
      <p:ext uri="{BB962C8B-B14F-4D97-AF65-F5344CB8AC3E}">
        <p14:creationId xmlns:p14="http://schemas.microsoft.com/office/powerpoint/2010/main" val="23327443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SHE Code 6: Risk Management (revised):</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F8287029-0041-4A82-B4B6-A59AA8DC3EF0}"/>
              </a:ext>
            </a:extLst>
          </p:cNvPr>
          <p:cNvSpPr/>
          <p:nvPr/>
        </p:nvSpPr>
        <p:spPr>
          <a:xfrm>
            <a:off x="275429" y="1388975"/>
            <a:ext cx="11724908" cy="4401205"/>
          </a:xfrm>
          <a:prstGeom prst="rect">
            <a:avLst/>
          </a:prstGeom>
        </p:spPr>
        <p:txBody>
          <a:bodyPr wrap="square">
            <a:spAutoFit/>
          </a:bodyPr>
          <a:lstStyle/>
          <a:p>
            <a:pPr fontAlgn="base">
              <a:spcAft>
                <a:spcPts val="800"/>
              </a:spcAft>
            </a:pPr>
            <a:r>
              <a:rPr lang="en-GB" sz="2400" dirty="0">
                <a:solidFill>
                  <a:srgbClr val="626262"/>
                </a:solidFill>
                <a:latin typeface="Arial" panose="020B0604020202020204" pitchFamily="34" charset="0"/>
                <a:cs typeface="Arial" panose="020B0604020202020204" pitchFamily="34" charset="0"/>
              </a:rPr>
              <a:t>Recent changes:</a:t>
            </a:r>
          </a:p>
          <a:p>
            <a:pPr marL="342900" indent="-342900" fontAlgn="base">
              <a:spcAft>
                <a:spcPts val="800"/>
              </a:spcAft>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Mental risk assessments (RA) for occupational activities have been discouraged in favour of documented RA’s</a:t>
            </a:r>
          </a:p>
          <a:p>
            <a:pPr marL="342900" indent="-342900" fontAlgn="base">
              <a:spcAft>
                <a:spcPts val="800"/>
              </a:spcAft>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On-the-job pad RA’s are to be used only for last minute alterations to documented RA’s, or low risk dynamic activities when a documented RA is not possible</a:t>
            </a:r>
          </a:p>
          <a:p>
            <a:pPr marL="342900" indent="-342900" fontAlgn="base">
              <a:spcAft>
                <a:spcPts val="800"/>
              </a:spcAft>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Definition of hazard has been expanded</a:t>
            </a:r>
          </a:p>
          <a:p>
            <a:pPr marL="342900" indent="-342900" fontAlgn="base">
              <a:spcAft>
                <a:spcPts val="800"/>
              </a:spcAft>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Risk matrix altered to re-define high risk</a:t>
            </a:r>
          </a:p>
          <a:p>
            <a:pPr marL="342900" indent="-342900" fontAlgn="base">
              <a:spcAft>
                <a:spcPts val="800"/>
              </a:spcAft>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RA proforma updated to include a prompt for the hazard of ‘untrained personnel in the area’</a:t>
            </a:r>
          </a:p>
          <a:p>
            <a:pPr marL="342900" indent="-342900" fontAlgn="base">
              <a:spcAft>
                <a:spcPts val="800"/>
              </a:spcAft>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Training required for anyone carrying out or reviewing RA’s</a:t>
            </a:r>
          </a:p>
        </p:txBody>
      </p:sp>
    </p:spTree>
    <p:extLst>
      <p:ext uri="{BB962C8B-B14F-4D97-AF65-F5344CB8AC3E}">
        <p14:creationId xmlns:p14="http://schemas.microsoft.com/office/powerpoint/2010/main" val="2170802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4807" y="1397447"/>
            <a:ext cx="9052359" cy="4430024"/>
          </a:xfrm>
          <a:prstGeom prst="rect">
            <a:avLst/>
          </a:prstGeom>
        </p:spPr>
      </p:pic>
      <p:sp>
        <p:nvSpPr>
          <p:cNvPr id="6" name="TextBox 5">
            <a:extLst>
              <a:ext uri="{FF2B5EF4-FFF2-40B4-BE49-F238E27FC236}">
                <a16:creationId xmlns:a16="http://schemas.microsoft.com/office/drawing/2014/main" id="{38F8AE16-1515-D548-8573-B34277D820AF}"/>
              </a:ext>
            </a:extLst>
          </p:cNvPr>
          <p:cNvSpPr txBox="1"/>
          <p:nvPr/>
        </p:nvSpPr>
        <p:spPr>
          <a:xfrm>
            <a:off x="443788" y="470280"/>
            <a:ext cx="11724909" cy="156966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4400" b="1" dirty="0">
                <a:solidFill>
                  <a:srgbClr val="002060"/>
                </a:solidFill>
                <a:latin typeface="Arial" panose="020B0604020202020204" pitchFamily="34" charset="0"/>
                <a:cs typeface="Arial" panose="020B0604020202020204" pitchFamily="34" charset="0"/>
              </a:rPr>
              <a:t>Introduction to the course</a:t>
            </a:r>
          </a:p>
          <a:p>
            <a:pPr marL="0" marR="0" lvl="0" indent="0" defTabSz="914400" rtl="0" eaLnBrk="1" fontAlgn="auto" latinLnBrk="0" hangingPunct="1">
              <a:lnSpc>
                <a:spcPct val="8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No. of fatal injuries to workers in GB from 1974 to 2021</a:t>
            </a:r>
          </a:p>
          <a:p>
            <a:pPr marL="0" marR="0" lvl="0" indent="0" defTabSz="914400" rtl="0" eaLnBrk="1" fontAlgn="auto" latinLnBrk="0" hangingPunct="1">
              <a:lnSpc>
                <a:spcPct val="80000"/>
              </a:lnSpc>
              <a:spcBef>
                <a:spcPts val="0"/>
              </a:spcBef>
              <a:spcAft>
                <a:spcPts val="0"/>
              </a:spcAft>
              <a:buClrTx/>
              <a:buSzTx/>
              <a:buFontTx/>
              <a:buNone/>
              <a:tabLst/>
              <a:defRPr/>
            </a:pPr>
            <a:endPar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969C21BF-C8B8-FF4B-A6D0-6E1C20B31F95}"/>
              </a:ext>
            </a:extLst>
          </p:cNvPr>
          <p:cNvSpPr/>
          <p:nvPr/>
        </p:nvSpPr>
        <p:spPr>
          <a:xfrm>
            <a:off x="435728" y="1604223"/>
            <a:ext cx="11170534" cy="4443651"/>
          </a:xfrm>
          <a:prstGeom prst="rect">
            <a:avLst/>
          </a:prstGeom>
        </p:spPr>
        <p:txBody>
          <a:bodyPr wrap="square">
            <a:noAutofit/>
          </a:bodyPr>
          <a:lstStyle/>
          <a:p>
            <a:pPr marL="0" marR="0" lvl="0" indent="0" algn="r" defTabSz="914400" rtl="0" eaLnBrk="1" fontAlgn="auto" latinLnBrk="0" hangingPunct="1">
              <a:lnSpc>
                <a:spcPct val="110000"/>
              </a:lnSpc>
              <a:spcBef>
                <a:spcPts val="0"/>
              </a:spcBef>
              <a:spcAft>
                <a:spcPts val="600"/>
              </a:spcAft>
              <a:buClrTx/>
              <a:buSzTx/>
              <a:buFontTx/>
              <a:buNone/>
              <a:tabLst/>
              <a:defRPr/>
            </a:pPr>
            <a:endParaRPr kumimoji="0" lang="en-GB" sz="3200" b="0" i="0" u="none" strike="noStrike" kern="1200" cap="none" spc="0" normalizeH="0" baseline="0" noProof="0">
              <a:ln>
                <a:noFill/>
              </a:ln>
              <a:solidFill>
                <a:srgbClr val="FF6900"/>
              </a:solidFill>
              <a:effectLst/>
              <a:uLnTx/>
              <a:uFillTx/>
              <a:latin typeface="Arial"/>
              <a:ea typeface="+mn-ea"/>
              <a:cs typeface="Arial"/>
            </a:endParaRP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11" name="TextBox 4">
            <a:extLst>
              <a:ext uri="{FF2B5EF4-FFF2-40B4-BE49-F238E27FC236}">
                <a16:creationId xmlns:a16="http://schemas.microsoft.com/office/drawing/2014/main" id="{431EEE12-BD60-4710-A4B0-B16EF83F0B62}"/>
              </a:ext>
            </a:extLst>
          </p:cNvPr>
          <p:cNvSpPr txBox="1"/>
          <p:nvPr/>
        </p:nvSpPr>
        <p:spPr>
          <a:xfrm>
            <a:off x="8974048" y="2289020"/>
            <a:ext cx="2661516"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rgbClr val="626262"/>
                </a:solidFill>
              </a:rPr>
              <a:t>Focus previously was on physical hazards but health hazards kill more people annually</a:t>
            </a:r>
          </a:p>
        </p:txBody>
      </p:sp>
      <p:sp>
        <p:nvSpPr>
          <p:cNvPr id="13" name="TextBox 6">
            <a:extLst>
              <a:ext uri="{FF2B5EF4-FFF2-40B4-BE49-F238E27FC236}">
                <a16:creationId xmlns:a16="http://schemas.microsoft.com/office/drawing/2014/main" id="{D1F64F35-6D18-4797-8466-A022A8C857A2}"/>
              </a:ext>
            </a:extLst>
          </p:cNvPr>
          <p:cNvSpPr txBox="1"/>
          <p:nvPr/>
        </p:nvSpPr>
        <p:spPr>
          <a:xfrm>
            <a:off x="2748244" y="1682565"/>
            <a:ext cx="3420533"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rgbClr val="626262"/>
                </a:solidFill>
              </a:rPr>
              <a:t>1988 Piper Alpha 167 fatalities and Clapham train crash 35 fatalities</a:t>
            </a:r>
          </a:p>
        </p:txBody>
      </p:sp>
    </p:spTree>
    <p:extLst>
      <p:ext uri="{BB962C8B-B14F-4D97-AF65-F5344CB8AC3E}">
        <p14:creationId xmlns:p14="http://schemas.microsoft.com/office/powerpoint/2010/main" val="2589303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769441"/>
          </a:xfrm>
          <a:prstGeom prst="rect">
            <a:avLst/>
          </a:prstGeom>
          <a:noFill/>
        </p:spPr>
        <p:txBody>
          <a:bodyPr wrap="square" rtlCol="0">
            <a:spAutoFit/>
          </a:bodyPr>
          <a:lstStyle/>
          <a:p>
            <a:r>
              <a:rPr lang="en-GB" sz="4400" b="1" spc="-150" dirty="0">
                <a:solidFill>
                  <a:srgbClr val="2E2D62"/>
                </a:solidFill>
                <a:latin typeface="Arial" panose="020B0604020202020204" pitchFamily="34" charset="0"/>
                <a:cs typeface="Arial" panose="020B0604020202020204" pitchFamily="34" charset="0"/>
              </a:rPr>
              <a:t>Thoughts to leave you with….</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2E2C61">
                  <a:tint val="75000"/>
                </a:srgbClr>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0E54D8C0-B595-428D-AAB7-D089B352EEB0}"/>
              </a:ext>
            </a:extLst>
          </p:cNvPr>
          <p:cNvSpPr/>
          <p:nvPr/>
        </p:nvSpPr>
        <p:spPr>
          <a:xfrm>
            <a:off x="427464" y="1401194"/>
            <a:ext cx="11218513" cy="4478149"/>
          </a:xfrm>
          <a:prstGeom prst="rect">
            <a:avLst/>
          </a:prstGeom>
        </p:spPr>
        <p:txBody>
          <a:bodyPr wrap="square">
            <a:spAutoFit/>
          </a:bodyPr>
          <a:lstStyle/>
          <a:p>
            <a:pPr fontAlgn="base">
              <a:spcAft>
                <a:spcPts val="1200"/>
              </a:spcAft>
            </a:pPr>
            <a:r>
              <a:rPr lang="en-GB" sz="2400" dirty="0">
                <a:solidFill>
                  <a:srgbClr val="626262"/>
                </a:solidFill>
                <a:latin typeface="Arial" panose="020B0604020202020204" pitchFamily="34" charset="0"/>
                <a:cs typeface="Arial" panose="020B0604020202020204" pitchFamily="34" charset="0"/>
              </a:rPr>
              <a:t>Common problems with risk assessments:</a:t>
            </a:r>
          </a:p>
          <a:p>
            <a:pPr marL="342900" indent="-342900" fontAlgn="base">
              <a:spcAft>
                <a:spcPts val="600"/>
              </a:spcAft>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Confusing hazard (potential) with outcome. Nothing painful in 1st column!</a:t>
            </a:r>
          </a:p>
          <a:p>
            <a:pPr marL="342900" indent="-342900" fontAlgn="base">
              <a:spcAft>
                <a:spcPts val="600"/>
              </a:spcAft>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Failure to consult staff on preparation of RA or brief them on completion.</a:t>
            </a:r>
          </a:p>
          <a:p>
            <a:pPr marL="342900" indent="-342900" fontAlgn="base">
              <a:spcAft>
                <a:spcPts val="600"/>
              </a:spcAft>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Not taking into consideration everyone potentially impacted by the activity.</a:t>
            </a:r>
          </a:p>
          <a:p>
            <a:pPr marL="342900" indent="-342900" fontAlgn="base">
              <a:spcAft>
                <a:spcPts val="600"/>
              </a:spcAft>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Relying on a “generic” risk assessment when a “specific” one is needed.</a:t>
            </a:r>
          </a:p>
          <a:p>
            <a:pPr marL="342900" indent="-342900" fontAlgn="base">
              <a:spcAft>
                <a:spcPts val="600"/>
              </a:spcAft>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Failure to complete the risk calculation correctly.</a:t>
            </a:r>
          </a:p>
          <a:p>
            <a:pPr marL="342900" indent="-342900" fontAlgn="base">
              <a:spcAft>
                <a:spcPts val="600"/>
              </a:spcAft>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Insufficient information for high risk activities. Level of detail should be proportionate to the risk.</a:t>
            </a:r>
          </a:p>
          <a:p>
            <a:pPr marL="342900" indent="-342900" fontAlgn="base">
              <a:spcAft>
                <a:spcPts val="600"/>
              </a:spcAft>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Failure to take account of individuals’ requirements.</a:t>
            </a:r>
          </a:p>
          <a:p>
            <a:pPr marL="342900" indent="-342900" fontAlgn="base">
              <a:spcAft>
                <a:spcPts val="600"/>
              </a:spcAft>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Lack of clarity on responsibilities – especially in matrixed projects.</a:t>
            </a:r>
          </a:p>
        </p:txBody>
      </p:sp>
      <p:pic>
        <p:nvPicPr>
          <p:cNvPr id="7" name="Picture 6">
            <a:extLst>
              <a:ext uri="{FF2B5EF4-FFF2-40B4-BE49-F238E27FC236}">
                <a16:creationId xmlns:a16="http://schemas.microsoft.com/office/drawing/2014/main" id="{5E4DE73B-D28D-4C74-AD74-91C7657096B3}"/>
              </a:ext>
            </a:extLst>
          </p:cNvPr>
          <p:cNvPicPr>
            <a:picLocks noChangeAspect="1"/>
          </p:cNvPicPr>
          <p:nvPr/>
        </p:nvPicPr>
        <p:blipFill>
          <a:blip r:embed="rId3"/>
          <a:stretch>
            <a:fillRect/>
          </a:stretch>
        </p:blipFill>
        <p:spPr>
          <a:xfrm>
            <a:off x="10486672" y="4620742"/>
            <a:ext cx="1599964" cy="1732644"/>
          </a:xfrm>
          <a:prstGeom prst="rect">
            <a:avLst/>
          </a:prstGeom>
        </p:spPr>
      </p:pic>
    </p:spTree>
    <p:extLst>
      <p:ext uri="{BB962C8B-B14F-4D97-AF65-F5344CB8AC3E}">
        <p14:creationId xmlns:p14="http://schemas.microsoft.com/office/powerpoint/2010/main" val="38490732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Dedicated</a:t>
            </a:r>
            <a:r>
              <a:rPr kumimoji="0" lang="en-GB" sz="4400" b="1"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risk assessment</a:t>
            </a:r>
            <a:r>
              <a:rPr lang="en-GB" sz="4400" b="1" dirty="0">
                <a:solidFill>
                  <a:srgbClr val="002060"/>
                </a:solidFill>
                <a:latin typeface="Arial" panose="020B0604020202020204" pitchFamily="34" charset="0"/>
                <a:cs typeface="Arial" panose="020B0604020202020204" pitchFamily="34" charset="0"/>
              </a:rPr>
              <a:t> page</a:t>
            </a:r>
            <a:endPar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969C21BF-C8B8-FF4B-A6D0-6E1C20B31F95}"/>
              </a:ext>
            </a:extLst>
          </p:cNvPr>
          <p:cNvSpPr/>
          <p:nvPr/>
        </p:nvSpPr>
        <p:spPr>
          <a:xfrm>
            <a:off x="435728" y="1604682"/>
            <a:ext cx="11170534" cy="4443651"/>
          </a:xfrm>
          <a:prstGeom prst="rect">
            <a:avLst/>
          </a:prstGeom>
        </p:spPr>
        <p:txBody>
          <a:bodyPr wrap="square">
            <a:noAutofit/>
          </a:bodyPr>
          <a:lstStyle/>
          <a:p>
            <a:pPr marL="0" marR="0" lvl="0" indent="0" algn="r" defTabSz="914400" rtl="0" eaLnBrk="1" fontAlgn="auto" latinLnBrk="0" hangingPunct="1">
              <a:lnSpc>
                <a:spcPct val="110000"/>
              </a:lnSpc>
              <a:spcBef>
                <a:spcPts val="0"/>
              </a:spcBef>
              <a:spcAft>
                <a:spcPts val="600"/>
              </a:spcAft>
              <a:buClrTx/>
              <a:buSzTx/>
              <a:buFontTx/>
              <a:buNone/>
              <a:tabLst/>
              <a:defRPr/>
            </a:pPr>
            <a:endParaRPr kumimoji="0" lang="en-GB" sz="3200" b="0" i="0" u="none" strike="noStrike" kern="1200" cap="none" spc="0" normalizeH="0" baseline="0" noProof="0">
              <a:ln>
                <a:noFill/>
              </a:ln>
              <a:solidFill>
                <a:srgbClr val="FF6900"/>
              </a:solidFill>
              <a:effectLst/>
              <a:uLnTx/>
              <a:uFillTx/>
              <a:latin typeface="Arial"/>
              <a:ea typeface="+mn-ea"/>
              <a:cs typeface="Arial"/>
            </a:endParaRP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pic>
        <p:nvPicPr>
          <p:cNvPr id="4" name="Picture 3"/>
          <p:cNvPicPr>
            <a:picLocks noChangeAspect="1"/>
          </p:cNvPicPr>
          <p:nvPr/>
        </p:nvPicPr>
        <p:blipFill>
          <a:blip r:embed="rId3"/>
          <a:stretch>
            <a:fillRect/>
          </a:stretch>
        </p:blipFill>
        <p:spPr>
          <a:xfrm>
            <a:off x="785958" y="1210003"/>
            <a:ext cx="4777403" cy="3132392"/>
          </a:xfrm>
          <a:prstGeom prst="rect">
            <a:avLst/>
          </a:prstGeom>
          <a:ln>
            <a:solidFill>
              <a:schemeClr val="tx2"/>
            </a:solidFill>
          </a:ln>
        </p:spPr>
      </p:pic>
      <p:pic>
        <p:nvPicPr>
          <p:cNvPr id="8" name="Picture 7"/>
          <p:cNvPicPr>
            <a:picLocks noChangeAspect="1"/>
          </p:cNvPicPr>
          <p:nvPr/>
        </p:nvPicPr>
        <p:blipFill>
          <a:blip r:embed="rId4"/>
          <a:stretch>
            <a:fillRect/>
          </a:stretch>
        </p:blipFill>
        <p:spPr>
          <a:xfrm>
            <a:off x="6263899" y="2066841"/>
            <a:ext cx="5881352" cy="4376171"/>
          </a:xfrm>
          <a:prstGeom prst="rect">
            <a:avLst/>
          </a:prstGeom>
          <a:ln>
            <a:solidFill>
              <a:schemeClr val="tx2"/>
            </a:solidFill>
          </a:ln>
        </p:spPr>
      </p:pic>
      <p:sp>
        <p:nvSpPr>
          <p:cNvPr id="12" name="Rectangle 11"/>
          <p:cNvSpPr/>
          <p:nvPr/>
        </p:nvSpPr>
        <p:spPr>
          <a:xfrm>
            <a:off x="298114" y="4519152"/>
            <a:ext cx="5722881" cy="1200329"/>
          </a:xfrm>
          <a:prstGeom prst="rect">
            <a:avLst/>
          </a:prstGeom>
          <a:ln>
            <a:solidFill>
              <a:schemeClr val="tx1"/>
            </a:solidFill>
          </a:ln>
        </p:spPr>
        <p:txBody>
          <a:bodyPr wrap="square">
            <a:spAutoFit/>
          </a:bodyPr>
          <a:lstStyle/>
          <a:p>
            <a:r>
              <a:rPr lang="en-GB" dirty="0"/>
              <a:t>Please bookmark the SHE website on your PC/laptop, it’s a one stop shop for all SHE related topics:</a:t>
            </a:r>
          </a:p>
          <a:p>
            <a:endParaRPr lang="en-GB" dirty="0"/>
          </a:p>
          <a:p>
            <a:r>
              <a:rPr lang="en-GB" dirty="0"/>
              <a:t>https://staff.she.stfc.ac.uk/pages/staff/home.aspx</a:t>
            </a:r>
          </a:p>
        </p:txBody>
      </p:sp>
      <p:sp>
        <p:nvSpPr>
          <p:cNvPr id="10" name="Right Arrow 9"/>
          <p:cNvSpPr/>
          <p:nvPr/>
        </p:nvSpPr>
        <p:spPr>
          <a:xfrm>
            <a:off x="5689032" y="2808026"/>
            <a:ext cx="515156" cy="270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17746877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Logging</a:t>
            </a:r>
            <a:r>
              <a:rPr lang="en-GB" sz="4400" b="1" dirty="0">
                <a:solidFill>
                  <a:srgbClr val="002060"/>
                </a:solidFill>
                <a:latin typeface="Arial" panose="020B0604020202020204" pitchFamily="34" charset="0"/>
                <a:cs typeface="Arial" panose="020B0604020202020204" pitchFamily="34" charset="0"/>
              </a:rPr>
              <a:t> onto Totara</a:t>
            </a:r>
            <a:endPar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969C21BF-C8B8-FF4B-A6D0-6E1C20B31F95}"/>
              </a:ext>
            </a:extLst>
          </p:cNvPr>
          <p:cNvSpPr/>
          <p:nvPr/>
        </p:nvSpPr>
        <p:spPr>
          <a:xfrm>
            <a:off x="435728" y="1604223"/>
            <a:ext cx="11170534" cy="4443651"/>
          </a:xfrm>
          <a:prstGeom prst="rect">
            <a:avLst/>
          </a:prstGeom>
        </p:spPr>
        <p:txBody>
          <a:bodyPr wrap="square">
            <a:noAutofit/>
          </a:bodyPr>
          <a:lstStyle/>
          <a:p>
            <a:pPr marL="0" marR="0" lvl="0" indent="0" algn="r" defTabSz="914400" rtl="0" eaLnBrk="1" fontAlgn="auto" latinLnBrk="0" hangingPunct="1">
              <a:lnSpc>
                <a:spcPct val="110000"/>
              </a:lnSpc>
              <a:spcBef>
                <a:spcPts val="0"/>
              </a:spcBef>
              <a:spcAft>
                <a:spcPts val="600"/>
              </a:spcAft>
              <a:buClrTx/>
              <a:buSzTx/>
              <a:buFontTx/>
              <a:buNone/>
              <a:tabLst/>
              <a:defRPr/>
            </a:pPr>
            <a:endParaRPr kumimoji="0" lang="en-GB" sz="3200" b="0" i="0" u="none" strike="noStrike" kern="1200" cap="none" spc="0" normalizeH="0" baseline="0" noProof="0">
              <a:ln>
                <a:noFill/>
              </a:ln>
              <a:solidFill>
                <a:srgbClr val="FF6900"/>
              </a:solidFill>
              <a:effectLst/>
              <a:uLnTx/>
              <a:uFillTx/>
              <a:latin typeface="Arial"/>
              <a:ea typeface="+mn-ea"/>
              <a:cs typeface="Arial"/>
            </a:endParaRP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pic>
        <p:nvPicPr>
          <p:cNvPr id="10" name="Picture 9"/>
          <p:cNvPicPr>
            <a:picLocks noChangeAspect="1"/>
          </p:cNvPicPr>
          <p:nvPr/>
        </p:nvPicPr>
        <p:blipFill>
          <a:blip r:embed="rId3"/>
          <a:stretch>
            <a:fillRect/>
          </a:stretch>
        </p:blipFill>
        <p:spPr>
          <a:xfrm>
            <a:off x="1620241" y="1295747"/>
            <a:ext cx="9106851" cy="3851582"/>
          </a:xfrm>
          <a:prstGeom prst="rect">
            <a:avLst/>
          </a:prstGeom>
        </p:spPr>
      </p:pic>
      <p:sp>
        <p:nvSpPr>
          <p:cNvPr id="11" name="TextBox 10"/>
          <p:cNvSpPr txBox="1"/>
          <p:nvPr/>
        </p:nvSpPr>
        <p:spPr>
          <a:xfrm>
            <a:off x="3011029" y="5305850"/>
            <a:ext cx="4893972" cy="646331"/>
          </a:xfrm>
          <a:prstGeom prst="rect">
            <a:avLst/>
          </a:prstGeom>
          <a:noFill/>
          <a:ln>
            <a:solidFill>
              <a:schemeClr val="accent1">
                <a:shade val="50000"/>
              </a:schemeClr>
            </a:solidFill>
          </a:ln>
        </p:spPr>
        <p:txBody>
          <a:bodyPr wrap="square" rtlCol="0">
            <a:spAutoFit/>
          </a:bodyPr>
          <a:lstStyle/>
          <a:p>
            <a:r>
              <a:rPr lang="en-GB" dirty="0"/>
              <a:t>Clicking on ‘Single Sign On’ will take you direct to your course when you follow a link</a:t>
            </a:r>
          </a:p>
        </p:txBody>
      </p:sp>
      <p:sp>
        <p:nvSpPr>
          <p:cNvPr id="12" name="TextBox 11"/>
          <p:cNvSpPr txBox="1"/>
          <p:nvPr/>
        </p:nvSpPr>
        <p:spPr>
          <a:xfrm>
            <a:off x="8555421" y="5310614"/>
            <a:ext cx="3367185" cy="646331"/>
          </a:xfrm>
          <a:prstGeom prst="rect">
            <a:avLst/>
          </a:prstGeom>
          <a:noFill/>
          <a:ln>
            <a:solidFill>
              <a:schemeClr val="accent1">
                <a:shade val="50000"/>
              </a:schemeClr>
            </a:solidFill>
          </a:ln>
        </p:spPr>
        <p:txBody>
          <a:bodyPr wrap="square" rtlCol="0">
            <a:spAutoFit/>
          </a:bodyPr>
          <a:lstStyle/>
          <a:p>
            <a:r>
              <a:rPr lang="en-GB" dirty="0"/>
              <a:t>Having problems? </a:t>
            </a:r>
          </a:p>
          <a:p>
            <a:r>
              <a:rPr lang="en-GB" dirty="0"/>
              <a:t>Ensure your VPN is connected.</a:t>
            </a:r>
          </a:p>
        </p:txBody>
      </p:sp>
    </p:spTree>
    <p:extLst>
      <p:ext uri="{BB962C8B-B14F-4D97-AF65-F5344CB8AC3E}">
        <p14:creationId xmlns:p14="http://schemas.microsoft.com/office/powerpoint/2010/main" val="15542483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Risk Assessment Awareness</a:t>
            </a:r>
          </a:p>
        </p:txBody>
      </p:sp>
      <p:sp>
        <p:nvSpPr>
          <p:cNvPr id="7" name="Rectangle 6">
            <a:extLst>
              <a:ext uri="{FF2B5EF4-FFF2-40B4-BE49-F238E27FC236}">
                <a16:creationId xmlns:a16="http://schemas.microsoft.com/office/drawing/2014/main" id="{969C21BF-C8B8-FF4B-A6D0-6E1C20B31F95}"/>
              </a:ext>
            </a:extLst>
          </p:cNvPr>
          <p:cNvSpPr/>
          <p:nvPr/>
        </p:nvSpPr>
        <p:spPr>
          <a:xfrm>
            <a:off x="435728" y="1604223"/>
            <a:ext cx="11170534" cy="4443651"/>
          </a:xfrm>
          <a:prstGeom prst="rect">
            <a:avLst/>
          </a:prstGeom>
        </p:spPr>
        <p:txBody>
          <a:bodyPr wrap="square">
            <a:noAutofit/>
          </a:bodyPr>
          <a:lstStyle/>
          <a:p>
            <a:pPr marL="0" marR="0" lvl="0" indent="0" algn="r" defTabSz="914400" rtl="0" eaLnBrk="1" fontAlgn="auto" latinLnBrk="0" hangingPunct="1">
              <a:lnSpc>
                <a:spcPct val="110000"/>
              </a:lnSpc>
              <a:spcBef>
                <a:spcPts val="0"/>
              </a:spcBef>
              <a:spcAft>
                <a:spcPts val="600"/>
              </a:spcAft>
              <a:buClrTx/>
              <a:buSzTx/>
              <a:buFontTx/>
              <a:buNone/>
              <a:tabLst/>
              <a:defRPr/>
            </a:pPr>
            <a:endParaRPr kumimoji="0" lang="en-GB" sz="3200" b="0" i="0" u="none" strike="noStrike" kern="1200" cap="none" spc="0" normalizeH="0" baseline="0" noProof="0">
              <a:ln>
                <a:noFill/>
              </a:ln>
              <a:solidFill>
                <a:srgbClr val="FF6900"/>
              </a:solidFill>
              <a:effectLst/>
              <a:uLnTx/>
              <a:uFillTx/>
              <a:latin typeface="Arial"/>
              <a:ea typeface="+mn-ea"/>
              <a:cs typeface="Arial"/>
            </a:endParaRP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pic>
        <p:nvPicPr>
          <p:cNvPr id="10" name="Picture 9"/>
          <p:cNvPicPr>
            <a:picLocks noChangeAspect="1"/>
          </p:cNvPicPr>
          <p:nvPr/>
        </p:nvPicPr>
        <p:blipFill>
          <a:blip r:embed="rId3"/>
          <a:stretch>
            <a:fillRect/>
          </a:stretch>
        </p:blipFill>
        <p:spPr>
          <a:xfrm>
            <a:off x="420342" y="1216372"/>
            <a:ext cx="4716718" cy="2971299"/>
          </a:xfrm>
          <a:prstGeom prst="rect">
            <a:avLst/>
          </a:prstGeom>
          <a:ln>
            <a:solidFill>
              <a:schemeClr val="tx2"/>
            </a:solidFill>
          </a:ln>
        </p:spPr>
      </p:pic>
      <p:pic>
        <p:nvPicPr>
          <p:cNvPr id="9" name="Picture 8"/>
          <p:cNvPicPr>
            <a:picLocks noChangeAspect="1"/>
          </p:cNvPicPr>
          <p:nvPr/>
        </p:nvPicPr>
        <p:blipFill>
          <a:blip r:embed="rId4"/>
          <a:stretch>
            <a:fillRect/>
          </a:stretch>
        </p:blipFill>
        <p:spPr>
          <a:xfrm>
            <a:off x="3289971" y="1924027"/>
            <a:ext cx="4778875" cy="3193745"/>
          </a:xfrm>
          <a:prstGeom prst="rect">
            <a:avLst/>
          </a:prstGeom>
          <a:ln>
            <a:solidFill>
              <a:schemeClr val="tx2"/>
            </a:solidFill>
          </a:ln>
        </p:spPr>
      </p:pic>
      <p:pic>
        <p:nvPicPr>
          <p:cNvPr id="11" name="Picture 10"/>
          <p:cNvPicPr>
            <a:picLocks noChangeAspect="1"/>
          </p:cNvPicPr>
          <p:nvPr/>
        </p:nvPicPr>
        <p:blipFill>
          <a:blip r:embed="rId5"/>
          <a:stretch>
            <a:fillRect/>
          </a:stretch>
        </p:blipFill>
        <p:spPr>
          <a:xfrm>
            <a:off x="6759820" y="2871396"/>
            <a:ext cx="4781087" cy="2993376"/>
          </a:xfrm>
          <a:prstGeom prst="rect">
            <a:avLst/>
          </a:prstGeom>
          <a:ln>
            <a:solidFill>
              <a:schemeClr val="tx2"/>
            </a:solidFill>
          </a:ln>
        </p:spPr>
      </p:pic>
    </p:spTree>
    <p:extLst>
      <p:ext uri="{BB962C8B-B14F-4D97-AF65-F5344CB8AC3E}">
        <p14:creationId xmlns:p14="http://schemas.microsoft.com/office/powerpoint/2010/main" val="1718245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4400" b="1" dirty="0" err="1">
                <a:solidFill>
                  <a:srgbClr val="002060"/>
                </a:solidFill>
                <a:latin typeface="Arial" panose="020B0604020202020204" pitchFamily="34" charset="0"/>
                <a:cs typeface="Arial" panose="020B0604020202020204" pitchFamily="34" charset="0"/>
              </a:rPr>
              <a:t>Evotix</a:t>
            </a:r>
            <a:r>
              <a:rPr lang="en-GB" sz="4400" b="1" dirty="0">
                <a:solidFill>
                  <a:srgbClr val="002060"/>
                </a:solidFill>
                <a:latin typeface="Arial" panose="020B0604020202020204" pitchFamily="34" charset="0"/>
                <a:cs typeface="Arial" panose="020B0604020202020204" pitchFamily="34" charset="0"/>
              </a:rPr>
              <a:t> Assure Demo</a:t>
            </a: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49E3BED7-E4BF-4A19-B86F-1E1899A853BA}"/>
              </a:ext>
            </a:extLst>
          </p:cNvPr>
          <p:cNvSpPr/>
          <p:nvPr/>
        </p:nvSpPr>
        <p:spPr>
          <a:xfrm>
            <a:off x="427464" y="1401194"/>
            <a:ext cx="10982901" cy="1569660"/>
          </a:xfrm>
          <a:prstGeom prst="rect">
            <a:avLst/>
          </a:prstGeom>
        </p:spPr>
        <p:txBody>
          <a:bodyPr wrap="square">
            <a:spAutoFit/>
          </a:bodyPr>
          <a:lstStyle/>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Risk Assessment</a:t>
            </a:r>
            <a:br>
              <a:rPr lang="en-GB" sz="2400" dirty="0">
                <a:solidFill>
                  <a:srgbClr val="626262"/>
                </a:solidFill>
                <a:latin typeface="Arial" panose="020B0604020202020204" pitchFamily="34" charset="0"/>
                <a:cs typeface="Arial" panose="020B0604020202020204" pitchFamily="34" charset="0"/>
              </a:rPr>
            </a:br>
            <a:r>
              <a:rPr lang="en-GB" sz="2400" dirty="0">
                <a:solidFill>
                  <a:srgbClr val="626262"/>
                </a:solidFill>
                <a:latin typeface="Arial" panose="020B0604020202020204" pitchFamily="34" charset="0"/>
                <a:cs typeface="Arial" panose="020B0604020202020204" pitchFamily="34" charset="0"/>
              </a:rPr>
              <a:t/>
            </a:r>
            <a:br>
              <a:rPr lang="en-GB" sz="2400" dirty="0">
                <a:solidFill>
                  <a:srgbClr val="626262"/>
                </a:solidFill>
                <a:latin typeface="Arial" panose="020B0604020202020204" pitchFamily="34" charset="0"/>
                <a:cs typeface="Arial" panose="020B0604020202020204" pitchFamily="34" charset="0"/>
              </a:rPr>
            </a:br>
            <a:r>
              <a:rPr lang="en-GB" sz="2400" dirty="0">
                <a:solidFill>
                  <a:srgbClr val="626262"/>
                </a:solidFill>
                <a:latin typeface="Arial" panose="020B0604020202020204" pitchFamily="34" charset="0"/>
                <a:cs typeface="Arial" panose="020B0604020202020204" pitchFamily="34" charset="0"/>
              </a:rPr>
              <a:t/>
            </a:r>
            <a:br>
              <a:rPr lang="en-GB" sz="2400" dirty="0">
                <a:solidFill>
                  <a:srgbClr val="626262"/>
                </a:solidFill>
                <a:latin typeface="Arial" panose="020B0604020202020204" pitchFamily="34" charset="0"/>
                <a:cs typeface="Arial" panose="020B0604020202020204" pitchFamily="34" charset="0"/>
              </a:rPr>
            </a:br>
            <a:endParaRPr lang="en-GB" sz="2400" dirty="0">
              <a:solidFill>
                <a:srgbClr val="626262"/>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E12A924-8C4D-5DBD-7A24-C2F5D31A9A58}"/>
              </a:ext>
            </a:extLst>
          </p:cNvPr>
          <p:cNvPicPr>
            <a:picLocks noChangeAspect="1"/>
          </p:cNvPicPr>
          <p:nvPr/>
        </p:nvPicPr>
        <p:blipFill>
          <a:blip r:embed="rId3"/>
          <a:stretch>
            <a:fillRect/>
          </a:stretch>
        </p:blipFill>
        <p:spPr>
          <a:xfrm>
            <a:off x="5167170" y="2625749"/>
            <a:ext cx="2231252" cy="1606501"/>
          </a:xfrm>
          <a:prstGeom prst="rect">
            <a:avLst/>
          </a:prstGeom>
        </p:spPr>
      </p:pic>
    </p:spTree>
    <p:extLst>
      <p:ext uri="{BB962C8B-B14F-4D97-AF65-F5344CB8AC3E}">
        <p14:creationId xmlns:p14="http://schemas.microsoft.com/office/powerpoint/2010/main" val="2052290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t>Slide</a:t>
            </a:r>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pic>
        <p:nvPicPr>
          <p:cNvPr id="4" name="Picture 3"/>
          <p:cNvPicPr/>
          <p:nvPr/>
        </p:nvPicPr>
        <p:blipFill>
          <a:blip r:embed="rId2"/>
          <a:stretch>
            <a:fillRect/>
          </a:stretch>
        </p:blipFill>
        <p:spPr>
          <a:xfrm>
            <a:off x="177687" y="1132653"/>
            <a:ext cx="6034853" cy="3143512"/>
          </a:xfrm>
          <a:prstGeom prst="rect">
            <a:avLst/>
          </a:prstGeom>
        </p:spPr>
      </p:pic>
      <p:pic>
        <p:nvPicPr>
          <p:cNvPr id="5" name="Picture 4"/>
          <p:cNvPicPr/>
          <p:nvPr/>
        </p:nvPicPr>
        <p:blipFill>
          <a:blip r:embed="rId3"/>
          <a:stretch>
            <a:fillRect/>
          </a:stretch>
        </p:blipFill>
        <p:spPr>
          <a:xfrm>
            <a:off x="4706471" y="2590800"/>
            <a:ext cx="7557246" cy="4267200"/>
          </a:xfrm>
          <a:prstGeom prst="rect">
            <a:avLst/>
          </a:prstGeom>
        </p:spPr>
      </p:pic>
      <p:sp>
        <p:nvSpPr>
          <p:cNvPr id="6" name="TextBox 5"/>
          <p:cNvSpPr txBox="1"/>
          <p:nvPr/>
        </p:nvSpPr>
        <p:spPr>
          <a:xfrm>
            <a:off x="-654423" y="107861"/>
            <a:ext cx="12846423" cy="1200329"/>
          </a:xfrm>
          <a:prstGeom prst="rect">
            <a:avLst/>
          </a:prstGeom>
          <a:noFill/>
        </p:spPr>
        <p:txBody>
          <a:bodyPr wrap="square" rtlCol="0">
            <a:spAutoFit/>
          </a:bodyPr>
          <a:lstStyle/>
          <a:p>
            <a:pPr algn="r"/>
            <a:r>
              <a:rPr lang="en-GB" sz="3600" b="1" dirty="0" smtClean="0">
                <a:latin typeface="+mj-lt"/>
              </a:rPr>
              <a:t>EVOTIX ASSURE: NEW LOOK DASHBOARD LAUCHES 13</a:t>
            </a:r>
            <a:r>
              <a:rPr lang="en-GB" sz="3600" b="1" baseline="30000" dirty="0" smtClean="0">
                <a:latin typeface="+mj-lt"/>
              </a:rPr>
              <a:t>TH</a:t>
            </a:r>
            <a:r>
              <a:rPr lang="en-GB" sz="3600" b="1" dirty="0" smtClean="0">
                <a:latin typeface="+mj-lt"/>
              </a:rPr>
              <a:t> SEPT 2022</a:t>
            </a:r>
            <a:endParaRPr lang="en-GB" sz="3600" b="1" dirty="0">
              <a:latin typeface="+mj-lt"/>
            </a:endParaRPr>
          </a:p>
        </p:txBody>
      </p:sp>
    </p:spTree>
    <p:extLst>
      <p:ext uri="{BB962C8B-B14F-4D97-AF65-F5344CB8AC3E}">
        <p14:creationId xmlns:p14="http://schemas.microsoft.com/office/powerpoint/2010/main" val="396182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rot="20466245">
            <a:off x="1085234" y="3057784"/>
            <a:ext cx="2265754" cy="3248808"/>
          </a:xfrm>
          <a:prstGeom prst="rect">
            <a:avLst/>
          </a:prstGeom>
        </p:spPr>
      </p:pic>
      <p:sp>
        <p:nvSpPr>
          <p:cNvPr id="7" name="Rectangle 6">
            <a:extLst>
              <a:ext uri="{FF2B5EF4-FFF2-40B4-BE49-F238E27FC236}">
                <a16:creationId xmlns:a16="http://schemas.microsoft.com/office/drawing/2014/main" id="{969C21BF-C8B8-FF4B-A6D0-6E1C20B31F95}"/>
              </a:ext>
            </a:extLst>
          </p:cNvPr>
          <p:cNvSpPr/>
          <p:nvPr/>
        </p:nvSpPr>
        <p:spPr>
          <a:xfrm>
            <a:off x="435728" y="1604223"/>
            <a:ext cx="11170534" cy="4443651"/>
          </a:xfrm>
          <a:prstGeom prst="rect">
            <a:avLst/>
          </a:prstGeom>
        </p:spPr>
        <p:txBody>
          <a:bodyPr wrap="square">
            <a:noAutofit/>
          </a:bodyPr>
          <a:lstStyle/>
          <a:p>
            <a:pPr marL="0" marR="0" lvl="0" indent="0" algn="r" defTabSz="914400" rtl="0" eaLnBrk="1" fontAlgn="auto" latinLnBrk="0" hangingPunct="1">
              <a:lnSpc>
                <a:spcPct val="110000"/>
              </a:lnSpc>
              <a:spcBef>
                <a:spcPts val="0"/>
              </a:spcBef>
              <a:spcAft>
                <a:spcPts val="600"/>
              </a:spcAft>
              <a:buClrTx/>
              <a:buSzTx/>
              <a:buFontTx/>
              <a:buNone/>
              <a:tabLst/>
              <a:defRPr/>
            </a:pPr>
            <a:endParaRPr kumimoji="0" lang="en-GB" sz="3200" b="0" i="0" u="none" strike="noStrike" kern="1200" cap="none" spc="0" normalizeH="0" baseline="0" noProof="0">
              <a:ln>
                <a:noFill/>
              </a:ln>
              <a:solidFill>
                <a:srgbClr val="FF6900"/>
              </a:solidFill>
              <a:effectLst/>
              <a:uLnTx/>
              <a:uFillTx/>
              <a:latin typeface="Arial"/>
              <a:ea typeface="+mn-ea"/>
              <a:cs typeface="Arial"/>
            </a:endParaRP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pic>
        <p:nvPicPr>
          <p:cNvPr id="4" name="Picture 3"/>
          <p:cNvPicPr>
            <a:picLocks noChangeAspect="1"/>
          </p:cNvPicPr>
          <p:nvPr/>
        </p:nvPicPr>
        <p:blipFill>
          <a:blip r:embed="rId4"/>
          <a:stretch>
            <a:fillRect/>
          </a:stretch>
        </p:blipFill>
        <p:spPr>
          <a:xfrm>
            <a:off x="963501" y="315587"/>
            <a:ext cx="10114987" cy="2303584"/>
          </a:xfrm>
          <a:prstGeom prst="rect">
            <a:avLst/>
          </a:prstGeom>
        </p:spPr>
      </p:pic>
      <p:pic>
        <p:nvPicPr>
          <p:cNvPr id="9" name="Picture 8"/>
          <p:cNvPicPr>
            <a:picLocks noChangeAspect="1"/>
          </p:cNvPicPr>
          <p:nvPr/>
        </p:nvPicPr>
        <p:blipFill>
          <a:blip r:embed="rId5"/>
          <a:stretch>
            <a:fillRect/>
          </a:stretch>
        </p:blipFill>
        <p:spPr>
          <a:xfrm>
            <a:off x="3790556" y="3279787"/>
            <a:ext cx="7807225" cy="2306923"/>
          </a:xfrm>
          <a:prstGeom prst="rect">
            <a:avLst/>
          </a:prstGeom>
        </p:spPr>
      </p:pic>
    </p:spTree>
    <p:extLst>
      <p:ext uri="{BB962C8B-B14F-4D97-AF65-F5344CB8AC3E}">
        <p14:creationId xmlns:p14="http://schemas.microsoft.com/office/powerpoint/2010/main" val="1018295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413B4D6-25F1-4A52-9B1D-C7BBEC8D3720}"/>
              </a:ext>
            </a:extLst>
          </p:cNvPr>
          <p:cNvPicPr>
            <a:picLocks noChangeAspect="1"/>
          </p:cNvPicPr>
          <p:nvPr/>
        </p:nvPicPr>
        <p:blipFill>
          <a:blip r:embed="rId3"/>
          <a:stretch>
            <a:fillRect/>
          </a:stretch>
        </p:blipFill>
        <p:spPr>
          <a:xfrm>
            <a:off x="2322238" y="1627534"/>
            <a:ext cx="7167413" cy="4308426"/>
          </a:xfrm>
          <a:prstGeom prst="rect">
            <a:avLst/>
          </a:prstGeom>
        </p:spPr>
      </p:pic>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4400" b="1" dirty="0">
                <a:solidFill>
                  <a:srgbClr val="002060"/>
                </a:solidFill>
                <a:latin typeface="Arial" panose="020B0604020202020204" pitchFamily="34" charset="0"/>
                <a:cs typeface="Arial" panose="020B0604020202020204" pitchFamily="34" charset="0"/>
              </a:rPr>
              <a:t>Introduction to the course</a:t>
            </a:r>
            <a:endPar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969C21BF-C8B8-FF4B-A6D0-6E1C20B31F95}"/>
              </a:ext>
            </a:extLst>
          </p:cNvPr>
          <p:cNvSpPr/>
          <p:nvPr/>
        </p:nvSpPr>
        <p:spPr>
          <a:xfrm>
            <a:off x="435728" y="1604223"/>
            <a:ext cx="11170534" cy="4443651"/>
          </a:xfrm>
          <a:prstGeom prst="rect">
            <a:avLst/>
          </a:prstGeom>
        </p:spPr>
        <p:txBody>
          <a:bodyPr wrap="square">
            <a:noAutofit/>
          </a:bodyPr>
          <a:lstStyle/>
          <a:p>
            <a:pPr marL="0" marR="0" lvl="0" indent="0" algn="r" defTabSz="914400" rtl="0" eaLnBrk="1" fontAlgn="auto" latinLnBrk="0" hangingPunct="1">
              <a:lnSpc>
                <a:spcPct val="110000"/>
              </a:lnSpc>
              <a:spcBef>
                <a:spcPts val="0"/>
              </a:spcBef>
              <a:spcAft>
                <a:spcPts val="600"/>
              </a:spcAft>
              <a:buClrTx/>
              <a:buSzTx/>
              <a:buFontTx/>
              <a:buNone/>
              <a:tabLst/>
              <a:defRPr/>
            </a:pPr>
            <a:endParaRPr kumimoji="0" lang="en-GB" sz="3200" b="0" i="0" u="none" strike="noStrike" kern="1200" cap="none" spc="0" normalizeH="0" baseline="0" noProof="0">
              <a:ln>
                <a:noFill/>
              </a:ln>
              <a:solidFill>
                <a:srgbClr val="FF6900"/>
              </a:solidFill>
              <a:effectLst/>
              <a:uLnTx/>
              <a:uFillTx/>
              <a:latin typeface="Arial"/>
              <a:ea typeface="+mn-ea"/>
              <a:cs typeface="Arial"/>
            </a:endParaRP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9" name="TextBox 2">
            <a:extLst>
              <a:ext uri="{FF2B5EF4-FFF2-40B4-BE49-F238E27FC236}">
                <a16:creationId xmlns:a16="http://schemas.microsoft.com/office/drawing/2014/main" id="{020FCDC1-33CD-4C53-A405-79022DE7E8FB}"/>
              </a:ext>
            </a:extLst>
          </p:cNvPr>
          <p:cNvSpPr txBox="1"/>
          <p:nvPr/>
        </p:nvSpPr>
        <p:spPr>
          <a:xfrm>
            <a:off x="8533453" y="2467478"/>
            <a:ext cx="3072809" cy="707886"/>
          </a:xfrm>
          <a:prstGeom prst="rect">
            <a:avLst/>
          </a:prstGeom>
          <a:noFill/>
          <a:ln w="190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rgbClr val="626262"/>
                </a:solidFill>
              </a:rPr>
              <a:t>Remember these in your risk assessments</a:t>
            </a:r>
          </a:p>
        </p:txBody>
      </p:sp>
    </p:spTree>
    <p:extLst>
      <p:ext uri="{BB962C8B-B14F-4D97-AF65-F5344CB8AC3E}">
        <p14:creationId xmlns:p14="http://schemas.microsoft.com/office/powerpoint/2010/main" val="3683105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History of risk assessment</a:t>
            </a:r>
          </a:p>
        </p:txBody>
      </p:sp>
      <p:sp>
        <p:nvSpPr>
          <p:cNvPr id="7" name="Rectangle 6">
            <a:extLst>
              <a:ext uri="{FF2B5EF4-FFF2-40B4-BE49-F238E27FC236}">
                <a16:creationId xmlns:a16="http://schemas.microsoft.com/office/drawing/2014/main" id="{969C21BF-C8B8-FF4B-A6D0-6E1C20B31F95}"/>
              </a:ext>
            </a:extLst>
          </p:cNvPr>
          <p:cNvSpPr/>
          <p:nvPr/>
        </p:nvSpPr>
        <p:spPr>
          <a:xfrm>
            <a:off x="435728" y="1604223"/>
            <a:ext cx="11170534" cy="4443651"/>
          </a:xfrm>
          <a:prstGeom prst="rect">
            <a:avLst/>
          </a:prstGeom>
        </p:spPr>
        <p:txBody>
          <a:bodyPr wrap="square">
            <a:noAutofit/>
          </a:bodyPr>
          <a:lstStyle/>
          <a:p>
            <a:pPr marL="0" marR="0" lvl="0" indent="0" algn="r" defTabSz="914400" rtl="0" eaLnBrk="1" fontAlgn="auto" latinLnBrk="0" hangingPunct="1">
              <a:lnSpc>
                <a:spcPct val="110000"/>
              </a:lnSpc>
              <a:spcBef>
                <a:spcPts val="0"/>
              </a:spcBef>
              <a:spcAft>
                <a:spcPts val="600"/>
              </a:spcAft>
              <a:buClrTx/>
              <a:buSzTx/>
              <a:buFontTx/>
              <a:buNone/>
              <a:tabLst/>
              <a:defRPr/>
            </a:pPr>
            <a:endParaRPr kumimoji="0" lang="en-GB" sz="3200" b="0" i="0" u="none" strike="noStrike" kern="1200" cap="none" spc="0" normalizeH="0" baseline="0" noProof="0">
              <a:ln>
                <a:noFill/>
              </a:ln>
              <a:solidFill>
                <a:srgbClr val="FF6900"/>
              </a:solidFill>
              <a:effectLst/>
              <a:uLnTx/>
              <a:uFillTx/>
              <a:latin typeface="Arial"/>
              <a:ea typeface="+mn-ea"/>
              <a:cs typeface="Arial"/>
            </a:endParaRP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01FFE46B-DE00-44CD-8C27-D7A65C513DFA}"/>
              </a:ext>
            </a:extLst>
          </p:cNvPr>
          <p:cNvSpPr/>
          <p:nvPr/>
        </p:nvSpPr>
        <p:spPr>
          <a:xfrm>
            <a:off x="410636" y="1401194"/>
            <a:ext cx="10719460" cy="5262979"/>
          </a:xfrm>
          <a:prstGeom prst="rect">
            <a:avLst/>
          </a:prstGeom>
        </p:spPr>
        <p:txBody>
          <a:bodyPr wrap="square">
            <a:spAutoFit/>
          </a:bodyPr>
          <a:lstStyle/>
          <a:p>
            <a:pPr marL="342900" indent="-342900" fontAlgn="base">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NASA, Apollo 1 test flight, January 27th 1967</a:t>
            </a: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fontAlgn="base"/>
            <a:endParaRPr lang="en-GB" sz="2400" dirty="0">
              <a:solidFill>
                <a:srgbClr val="626262"/>
              </a:solidFill>
              <a:latin typeface="Arial" panose="020B0604020202020204" pitchFamily="34" charset="0"/>
              <a:cs typeface="Arial" panose="020B0604020202020204" pitchFamily="34" charset="0"/>
            </a:endParaRPr>
          </a:p>
          <a:p>
            <a:pPr fontAlgn="base"/>
            <a:endParaRPr lang="en-GB" sz="2400" dirty="0">
              <a:solidFill>
                <a:srgbClr val="626262"/>
              </a:solidFill>
              <a:latin typeface="Arial" panose="020B0604020202020204" pitchFamily="34" charset="0"/>
              <a:cs typeface="Arial" panose="020B0604020202020204" pitchFamily="34" charset="0"/>
            </a:endParaRPr>
          </a:p>
          <a:p>
            <a:pPr fontAlgn="base"/>
            <a:endParaRPr lang="en-GB" sz="2400" dirty="0">
              <a:solidFill>
                <a:srgbClr val="626262"/>
              </a:solidFill>
              <a:latin typeface="Arial" panose="020B0604020202020204" pitchFamily="34" charset="0"/>
              <a:cs typeface="Arial" panose="020B0604020202020204" pitchFamily="34" charset="0"/>
            </a:endParaRPr>
          </a:p>
          <a:p>
            <a:pPr fontAlgn="base"/>
            <a:endParaRPr lang="en-GB" sz="2400" dirty="0">
              <a:solidFill>
                <a:srgbClr val="626262"/>
              </a:solidFill>
              <a:latin typeface="Arial" panose="020B0604020202020204" pitchFamily="34" charset="0"/>
              <a:cs typeface="Arial" panose="020B0604020202020204" pitchFamily="34" charset="0"/>
            </a:endParaRPr>
          </a:p>
          <a:p>
            <a:pPr algn="ctr" fontAlgn="base"/>
            <a:r>
              <a:rPr lang="en-GB" sz="2400" dirty="0">
                <a:solidFill>
                  <a:srgbClr val="626262"/>
                </a:solidFill>
                <a:latin typeface="Arial" panose="020B0604020202020204" pitchFamily="34" charset="0"/>
                <a:cs typeface="Arial" panose="020B0604020202020204" pitchFamily="34" charset="0"/>
              </a:rPr>
              <a:t>             Gus Grissom, Edward White and Roger Chaffee</a:t>
            </a:r>
          </a:p>
          <a:p>
            <a:pPr fontAlgn="base"/>
            <a:endParaRPr lang="en-GB" sz="2400" dirty="0">
              <a:solidFill>
                <a:srgbClr val="626262"/>
              </a:solidFill>
              <a:latin typeface="Arial" panose="020B0604020202020204" pitchFamily="34" charset="0"/>
              <a:cs typeface="Arial" panose="020B0604020202020204" pitchFamily="34" charset="0"/>
            </a:endParaRPr>
          </a:p>
        </p:txBody>
      </p:sp>
      <p:pic>
        <p:nvPicPr>
          <p:cNvPr id="9" name="Picture 2">
            <a:extLst>
              <a:ext uri="{FF2B5EF4-FFF2-40B4-BE49-F238E27FC236}">
                <a16:creationId xmlns:a16="http://schemas.microsoft.com/office/drawing/2014/main" id="{BDC814AD-0BF8-408D-9CAA-C7F29C90BA3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3588" y="1934209"/>
            <a:ext cx="7001991" cy="377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8600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Investigation report</a:t>
            </a:r>
          </a:p>
        </p:txBody>
      </p:sp>
      <p:sp>
        <p:nvSpPr>
          <p:cNvPr id="7" name="Rectangle 6">
            <a:extLst>
              <a:ext uri="{FF2B5EF4-FFF2-40B4-BE49-F238E27FC236}">
                <a16:creationId xmlns:a16="http://schemas.microsoft.com/office/drawing/2014/main" id="{969C21BF-C8B8-FF4B-A6D0-6E1C20B31F95}"/>
              </a:ext>
            </a:extLst>
          </p:cNvPr>
          <p:cNvSpPr/>
          <p:nvPr/>
        </p:nvSpPr>
        <p:spPr>
          <a:xfrm>
            <a:off x="435728" y="1604223"/>
            <a:ext cx="11170534" cy="4443651"/>
          </a:xfrm>
          <a:prstGeom prst="rect">
            <a:avLst/>
          </a:prstGeom>
        </p:spPr>
        <p:txBody>
          <a:bodyPr wrap="square">
            <a:noAutofit/>
          </a:bodyPr>
          <a:lstStyle/>
          <a:p>
            <a:pPr marL="0" marR="0" lvl="0" indent="0" algn="r" defTabSz="914400" rtl="0" eaLnBrk="1" fontAlgn="auto" latinLnBrk="0" hangingPunct="1">
              <a:lnSpc>
                <a:spcPct val="110000"/>
              </a:lnSpc>
              <a:spcBef>
                <a:spcPts val="0"/>
              </a:spcBef>
              <a:spcAft>
                <a:spcPts val="600"/>
              </a:spcAft>
              <a:buClrTx/>
              <a:buSzTx/>
              <a:buFontTx/>
              <a:buNone/>
              <a:tabLst/>
              <a:defRPr/>
            </a:pPr>
            <a:endParaRPr kumimoji="0" lang="en-GB" sz="3200" b="0" i="0" u="none" strike="noStrike" kern="1200" cap="none" spc="0" normalizeH="0" baseline="0" noProof="0">
              <a:ln>
                <a:noFill/>
              </a:ln>
              <a:solidFill>
                <a:srgbClr val="FF6900"/>
              </a:solidFill>
              <a:effectLst/>
              <a:uLnTx/>
              <a:uFillTx/>
              <a:latin typeface="Arial"/>
              <a:ea typeface="+mn-ea"/>
              <a:cs typeface="Arial"/>
            </a:endParaRP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C6E51B0F-A3A3-437E-9278-D55379D68058}"/>
              </a:ext>
            </a:extLst>
          </p:cNvPr>
          <p:cNvSpPr/>
          <p:nvPr/>
        </p:nvSpPr>
        <p:spPr>
          <a:xfrm>
            <a:off x="3862627" y="1401194"/>
            <a:ext cx="4642594" cy="5016758"/>
          </a:xfrm>
          <a:prstGeom prst="rect">
            <a:avLst/>
          </a:prstGeom>
        </p:spPr>
        <p:txBody>
          <a:bodyPr wrap="square">
            <a:spAutoFit/>
          </a:bodyPr>
          <a:lstStyle/>
          <a:p>
            <a:pPr algn="ctr" fontAlgn="base"/>
            <a:r>
              <a:rPr lang="en-GB" sz="2000" dirty="0">
                <a:solidFill>
                  <a:srgbClr val="626262"/>
                </a:solidFill>
                <a:latin typeface="Arial" panose="020B0604020202020204" pitchFamily="34" charset="0"/>
                <a:cs typeface="Arial" panose="020B0604020202020204" pitchFamily="34" charset="0"/>
              </a:rPr>
              <a:t>All 3 astronauts died from smoke inhalation</a:t>
            </a:r>
          </a:p>
          <a:p>
            <a:pPr algn="ctr" fontAlgn="base"/>
            <a:endParaRPr lang="en-GB" sz="2000" dirty="0">
              <a:solidFill>
                <a:srgbClr val="626262"/>
              </a:solidFill>
              <a:latin typeface="Arial" panose="020B0604020202020204" pitchFamily="34" charset="0"/>
              <a:cs typeface="Arial" panose="020B0604020202020204" pitchFamily="34" charset="0"/>
            </a:endParaRPr>
          </a:p>
          <a:p>
            <a:pPr algn="ctr" fontAlgn="base"/>
            <a:endParaRPr lang="en-GB" sz="2000" dirty="0">
              <a:solidFill>
                <a:srgbClr val="626262"/>
              </a:solidFill>
              <a:latin typeface="Arial" panose="020B0604020202020204" pitchFamily="34" charset="0"/>
              <a:cs typeface="Arial" panose="020B0604020202020204" pitchFamily="34" charset="0"/>
            </a:endParaRPr>
          </a:p>
          <a:p>
            <a:pPr algn="ctr" fontAlgn="base"/>
            <a:endParaRPr lang="en-GB" sz="2000" dirty="0">
              <a:solidFill>
                <a:srgbClr val="626262"/>
              </a:solidFill>
              <a:latin typeface="Arial" panose="020B0604020202020204" pitchFamily="34" charset="0"/>
              <a:cs typeface="Arial" panose="020B0604020202020204" pitchFamily="34" charset="0"/>
            </a:endParaRPr>
          </a:p>
          <a:p>
            <a:pPr algn="ctr" fontAlgn="base"/>
            <a:endParaRPr lang="en-GB" sz="2000" dirty="0">
              <a:solidFill>
                <a:srgbClr val="626262"/>
              </a:solidFill>
              <a:latin typeface="Arial" panose="020B0604020202020204" pitchFamily="34" charset="0"/>
              <a:cs typeface="Arial" panose="020B0604020202020204" pitchFamily="34" charset="0"/>
            </a:endParaRPr>
          </a:p>
          <a:p>
            <a:pPr algn="ctr" fontAlgn="base"/>
            <a:endParaRPr lang="en-GB" sz="2000" dirty="0">
              <a:solidFill>
                <a:srgbClr val="626262"/>
              </a:solidFill>
              <a:latin typeface="Arial" panose="020B0604020202020204" pitchFamily="34" charset="0"/>
              <a:cs typeface="Arial" panose="020B0604020202020204" pitchFamily="34" charset="0"/>
            </a:endParaRPr>
          </a:p>
          <a:p>
            <a:pPr algn="ctr" fontAlgn="base"/>
            <a:endParaRPr lang="en-GB" sz="2000" dirty="0">
              <a:solidFill>
                <a:srgbClr val="626262"/>
              </a:solidFill>
              <a:latin typeface="Arial" panose="020B0604020202020204" pitchFamily="34" charset="0"/>
              <a:cs typeface="Arial" panose="020B0604020202020204" pitchFamily="34" charset="0"/>
            </a:endParaRPr>
          </a:p>
          <a:p>
            <a:pPr algn="ctr" fontAlgn="base"/>
            <a:endParaRPr lang="en-GB" sz="2000" dirty="0">
              <a:solidFill>
                <a:srgbClr val="626262"/>
              </a:solidFill>
              <a:latin typeface="Arial" panose="020B0604020202020204" pitchFamily="34" charset="0"/>
              <a:cs typeface="Arial" panose="020B0604020202020204" pitchFamily="34" charset="0"/>
            </a:endParaRPr>
          </a:p>
          <a:p>
            <a:pPr algn="ctr" fontAlgn="base"/>
            <a:endParaRPr lang="en-GB" sz="2000" dirty="0">
              <a:solidFill>
                <a:srgbClr val="626262"/>
              </a:solidFill>
              <a:latin typeface="Arial" panose="020B0604020202020204" pitchFamily="34" charset="0"/>
              <a:cs typeface="Arial" panose="020B0604020202020204" pitchFamily="34" charset="0"/>
            </a:endParaRPr>
          </a:p>
          <a:p>
            <a:pPr algn="ctr" fontAlgn="base"/>
            <a:endParaRPr lang="en-GB" sz="2000" dirty="0">
              <a:solidFill>
                <a:srgbClr val="626262"/>
              </a:solidFill>
              <a:latin typeface="Arial" panose="020B0604020202020204" pitchFamily="34" charset="0"/>
              <a:cs typeface="Arial" panose="020B0604020202020204" pitchFamily="34" charset="0"/>
            </a:endParaRPr>
          </a:p>
          <a:p>
            <a:pPr algn="ctr" fontAlgn="base"/>
            <a:endParaRPr lang="en-GB" sz="2000" dirty="0">
              <a:solidFill>
                <a:srgbClr val="626262"/>
              </a:solidFill>
              <a:latin typeface="Arial" panose="020B0604020202020204" pitchFamily="34" charset="0"/>
              <a:cs typeface="Arial" panose="020B0604020202020204" pitchFamily="34" charset="0"/>
            </a:endParaRPr>
          </a:p>
          <a:p>
            <a:pPr algn="ctr" fontAlgn="base"/>
            <a:r>
              <a:rPr lang="en-GB" sz="2000" dirty="0">
                <a:solidFill>
                  <a:srgbClr val="626262"/>
                </a:solidFill>
                <a:latin typeface="Arial" panose="020B0604020202020204" pitchFamily="34" charset="0"/>
                <a:cs typeface="Arial" panose="020B0604020202020204" pitchFamily="34" charset="0"/>
              </a:rPr>
              <a:t>After this NASA applied the principles of RA to every activity and area of manufacture, i.e. what can go wrong? How do we prevent it?</a:t>
            </a:r>
          </a:p>
        </p:txBody>
      </p:sp>
      <p:pic>
        <p:nvPicPr>
          <p:cNvPr id="11" name="Picture 2">
            <a:extLst>
              <a:ext uri="{FF2B5EF4-FFF2-40B4-BE49-F238E27FC236}">
                <a16:creationId xmlns:a16="http://schemas.microsoft.com/office/drawing/2014/main" id="{201B4FD4-A11E-48DB-917C-EB8B9AD8864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86442" y="2377305"/>
            <a:ext cx="3419115" cy="231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descr="https://upload.wikimedia.org/wikipedia/commons/thumb/1/11/Apollo_1%27s_Command_Module_-_GPN-2003-00057.jpg/800px-Apollo_1%27s_Command_Module_-_GPN-2003-00057.jpg">
            <a:extLst>
              <a:ext uri="{FF2B5EF4-FFF2-40B4-BE49-F238E27FC236}">
                <a16:creationId xmlns:a16="http://schemas.microsoft.com/office/drawing/2014/main" id="{39E0B102-64B3-4762-AD11-035B070EE3C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9697" y="1280996"/>
            <a:ext cx="3432930" cy="44241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lated image">
            <a:extLst>
              <a:ext uri="{FF2B5EF4-FFF2-40B4-BE49-F238E27FC236}">
                <a16:creationId xmlns:a16="http://schemas.microsoft.com/office/drawing/2014/main" id="{0B17CF0C-9F6B-4DB9-95BB-12F8C045788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05221" y="1280996"/>
            <a:ext cx="3553321" cy="442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832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F8AE16-1515-D548-8573-B34277D820AF}"/>
              </a:ext>
            </a:extLst>
          </p:cNvPr>
          <p:cNvSpPr txBox="1"/>
          <p:nvPr/>
        </p:nvSpPr>
        <p:spPr>
          <a:xfrm>
            <a:off x="420342" y="470280"/>
            <a:ext cx="11724909" cy="634020"/>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Risk assessment</a:t>
            </a:r>
          </a:p>
        </p:txBody>
      </p:sp>
      <p:sp>
        <p:nvSpPr>
          <p:cNvPr id="7" name="Rectangle 6">
            <a:extLst>
              <a:ext uri="{FF2B5EF4-FFF2-40B4-BE49-F238E27FC236}">
                <a16:creationId xmlns:a16="http://schemas.microsoft.com/office/drawing/2014/main" id="{969C21BF-C8B8-FF4B-A6D0-6E1C20B31F95}"/>
              </a:ext>
            </a:extLst>
          </p:cNvPr>
          <p:cNvSpPr/>
          <p:nvPr/>
        </p:nvSpPr>
        <p:spPr>
          <a:xfrm>
            <a:off x="435728" y="1604223"/>
            <a:ext cx="11170534" cy="4443651"/>
          </a:xfrm>
          <a:prstGeom prst="rect">
            <a:avLst/>
          </a:prstGeom>
        </p:spPr>
        <p:txBody>
          <a:bodyPr wrap="square">
            <a:noAutofit/>
          </a:bodyPr>
          <a:lstStyle/>
          <a:p>
            <a:pPr marL="0" marR="0" lvl="0" indent="0" algn="r" defTabSz="914400" rtl="0" eaLnBrk="1" fontAlgn="auto" latinLnBrk="0" hangingPunct="1">
              <a:lnSpc>
                <a:spcPct val="110000"/>
              </a:lnSpc>
              <a:spcBef>
                <a:spcPts val="0"/>
              </a:spcBef>
              <a:spcAft>
                <a:spcPts val="600"/>
              </a:spcAft>
              <a:buClrTx/>
              <a:buSzTx/>
              <a:buFontTx/>
              <a:buNone/>
              <a:tabLst/>
              <a:defRPr/>
            </a:pPr>
            <a:endParaRPr kumimoji="0" lang="en-GB" sz="3200" b="0" i="0" u="none" strike="noStrike" kern="1200" cap="none" spc="0" normalizeH="0" baseline="0" noProof="0">
              <a:ln>
                <a:noFill/>
              </a:ln>
              <a:solidFill>
                <a:srgbClr val="FF6900"/>
              </a:solidFill>
              <a:effectLst/>
              <a:uLnTx/>
              <a:uFillTx/>
              <a:latin typeface="Arial"/>
              <a:ea typeface="+mn-ea"/>
              <a:cs typeface="Arial"/>
            </a:endParaRPr>
          </a:p>
        </p:txBody>
      </p:sp>
      <p:sp>
        <p:nvSpPr>
          <p:cNvPr id="2" name="Footer Placeholder 1">
            <a:extLst>
              <a:ext uri="{FF2B5EF4-FFF2-40B4-BE49-F238E27FC236}">
                <a16:creationId xmlns:a16="http://schemas.microsoft.com/office/drawing/2014/main" id="{45B03E6C-0197-4DB2-B6C4-A744DA4488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rPr>
              <a:t>Slide</a:t>
            </a:r>
          </a:p>
        </p:txBody>
      </p:sp>
      <p:sp>
        <p:nvSpPr>
          <p:cNvPr id="3" name="Slide Number Placeholder 2">
            <a:extLst>
              <a:ext uri="{FF2B5EF4-FFF2-40B4-BE49-F238E27FC236}">
                <a16:creationId xmlns:a16="http://schemas.microsoft.com/office/drawing/2014/main" id="{B35B50C8-651B-4B49-9916-B84A726D4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670FC6E5-6A64-4BC3-95C6-5C367508E501}"/>
              </a:ext>
            </a:extLst>
          </p:cNvPr>
          <p:cNvSpPr/>
          <p:nvPr/>
        </p:nvSpPr>
        <p:spPr>
          <a:xfrm>
            <a:off x="434613" y="1129404"/>
            <a:ext cx="9670679" cy="4678204"/>
          </a:xfrm>
          <a:prstGeom prst="rect">
            <a:avLst/>
          </a:prstGeom>
        </p:spPr>
        <p:txBody>
          <a:bodyPr wrap="square">
            <a:spAutoFit/>
          </a:bodyPr>
          <a:lstStyle/>
          <a:p>
            <a:pPr fontAlgn="base"/>
            <a:r>
              <a:rPr lang="en-GB" sz="1200" dirty="0">
                <a:solidFill>
                  <a:srgbClr val="626262"/>
                </a:solidFill>
                <a:latin typeface="Arial" panose="020B0604020202020204" pitchFamily="34" charset="0"/>
                <a:cs typeface="Arial" panose="020B0604020202020204" pitchFamily="34" charset="0"/>
              </a:rPr>
              <a:t>3(1) Every employer </a:t>
            </a:r>
            <a:r>
              <a:rPr lang="en-GB" sz="1200" dirty="0">
                <a:solidFill>
                  <a:srgbClr val="FF6900"/>
                </a:solidFill>
                <a:latin typeface="Arial" panose="020B0604020202020204" pitchFamily="34" charset="0"/>
                <a:cs typeface="Arial" panose="020B0604020202020204" pitchFamily="34" charset="0"/>
              </a:rPr>
              <a:t>shall</a:t>
            </a:r>
            <a:r>
              <a:rPr lang="en-GB" sz="1200" dirty="0">
                <a:solidFill>
                  <a:srgbClr val="FF0000"/>
                </a:solidFill>
                <a:latin typeface="Arial" panose="020B0604020202020204" pitchFamily="34" charset="0"/>
                <a:cs typeface="Arial" panose="020B0604020202020204" pitchFamily="34" charset="0"/>
              </a:rPr>
              <a:t> </a:t>
            </a:r>
            <a:r>
              <a:rPr lang="en-GB" sz="1200" dirty="0">
                <a:solidFill>
                  <a:srgbClr val="626262"/>
                </a:solidFill>
                <a:latin typeface="Arial" panose="020B0604020202020204" pitchFamily="34" charset="0"/>
                <a:cs typeface="Arial" panose="020B0604020202020204" pitchFamily="34" charset="0"/>
              </a:rPr>
              <a:t>make a </a:t>
            </a:r>
            <a:r>
              <a:rPr lang="en-GB" sz="1200" dirty="0">
                <a:solidFill>
                  <a:srgbClr val="FF6900"/>
                </a:solidFill>
                <a:latin typeface="Arial" panose="020B0604020202020204" pitchFamily="34" charset="0"/>
                <a:cs typeface="Arial" panose="020B0604020202020204" pitchFamily="34" charset="0"/>
              </a:rPr>
              <a:t>suitable and sufficient assessment </a:t>
            </a:r>
            <a:r>
              <a:rPr lang="en-GB" sz="1200" dirty="0">
                <a:solidFill>
                  <a:srgbClr val="626262"/>
                </a:solidFill>
                <a:latin typeface="Arial" panose="020B0604020202020204" pitchFamily="34" charset="0"/>
                <a:cs typeface="Arial" panose="020B0604020202020204" pitchFamily="34" charset="0"/>
              </a:rPr>
              <a:t>of -</a:t>
            </a:r>
          </a:p>
          <a:p>
            <a:pPr marL="538163" lvl="1" indent="-268288" fontAlgn="base"/>
            <a:r>
              <a:rPr lang="en-GB" sz="1200" dirty="0">
                <a:solidFill>
                  <a:srgbClr val="626262"/>
                </a:solidFill>
                <a:latin typeface="Arial" panose="020B0604020202020204" pitchFamily="34" charset="0"/>
                <a:cs typeface="Arial" panose="020B0604020202020204" pitchFamily="34" charset="0"/>
              </a:rPr>
              <a:t>(a) the risks to the health and safety of his employees to which they are exposed whilst they are at work; and</a:t>
            </a:r>
          </a:p>
          <a:p>
            <a:pPr marL="538163" lvl="1" indent="-268288" fontAlgn="base"/>
            <a:r>
              <a:rPr lang="en-GB" sz="1200" dirty="0">
                <a:solidFill>
                  <a:srgbClr val="626262"/>
                </a:solidFill>
                <a:latin typeface="Arial" panose="020B0604020202020204" pitchFamily="34" charset="0"/>
                <a:cs typeface="Arial" panose="020B0604020202020204" pitchFamily="34" charset="0"/>
              </a:rPr>
              <a:t>(b) the risks to the health and safety of persons not in his employment arising out of or in connection with the conduct by him of his undertaking,</a:t>
            </a:r>
          </a:p>
          <a:p>
            <a:pPr marL="342900" indent="-342900" fontAlgn="base">
              <a:buFont typeface="Arial" panose="020B0604020202020204" pitchFamily="34" charset="0"/>
              <a:buChar char="•"/>
            </a:pPr>
            <a:endParaRPr lang="en-GB" sz="600" dirty="0">
              <a:solidFill>
                <a:srgbClr val="626262"/>
              </a:solidFill>
              <a:latin typeface="Arial" panose="020B0604020202020204" pitchFamily="34" charset="0"/>
              <a:cs typeface="Arial" panose="020B0604020202020204" pitchFamily="34" charset="0"/>
            </a:endParaRPr>
          </a:p>
          <a:p>
            <a:pPr fontAlgn="base"/>
            <a:r>
              <a:rPr lang="en-GB" sz="1200" dirty="0">
                <a:solidFill>
                  <a:srgbClr val="626262"/>
                </a:solidFill>
                <a:latin typeface="Arial" panose="020B0604020202020204" pitchFamily="34" charset="0"/>
                <a:cs typeface="Arial" panose="020B0604020202020204" pitchFamily="34" charset="0"/>
              </a:rPr>
              <a:t>(2) Every self-employed person shall make a suitable and sufficient assessment of - </a:t>
            </a:r>
          </a:p>
          <a:p>
            <a:pPr marL="538163" indent="-268288" fontAlgn="base"/>
            <a:r>
              <a:rPr lang="en-GB" sz="1200" dirty="0">
                <a:solidFill>
                  <a:srgbClr val="626262"/>
                </a:solidFill>
                <a:latin typeface="Arial" panose="020B0604020202020204" pitchFamily="34" charset="0"/>
                <a:cs typeface="Arial" panose="020B0604020202020204" pitchFamily="34" charset="0"/>
              </a:rPr>
              <a:t>(a) the risks to his own health and safety to which he is exposed whilst he is at work; and</a:t>
            </a:r>
          </a:p>
          <a:p>
            <a:pPr marL="538163" indent="-268288" fontAlgn="base"/>
            <a:r>
              <a:rPr lang="en-GB" sz="1200" dirty="0">
                <a:solidFill>
                  <a:srgbClr val="626262"/>
                </a:solidFill>
                <a:latin typeface="Arial" panose="020B0604020202020204" pitchFamily="34" charset="0"/>
                <a:cs typeface="Arial" panose="020B0604020202020204" pitchFamily="34" charset="0"/>
              </a:rPr>
              <a:t>(b) the risks to the health and safety of persons not in his employment arising out of or in connection with his undertaking, for the purpose of identifying the measures he needs to take to comply with the requirements and prohibitions imposed upon him by or under the relevant statutory provisions. </a:t>
            </a:r>
          </a:p>
          <a:p>
            <a:pPr marL="342900" indent="-342900" fontAlgn="base">
              <a:buFont typeface="Arial" panose="020B0604020202020204" pitchFamily="34" charset="0"/>
              <a:buChar char="•"/>
            </a:pPr>
            <a:endParaRPr lang="en-GB" sz="600" dirty="0">
              <a:solidFill>
                <a:srgbClr val="626262"/>
              </a:solidFill>
              <a:latin typeface="Arial" panose="020B0604020202020204" pitchFamily="34" charset="0"/>
              <a:cs typeface="Arial" panose="020B0604020202020204" pitchFamily="34" charset="0"/>
            </a:endParaRPr>
          </a:p>
          <a:p>
            <a:pPr marL="269875" indent="-269875" fontAlgn="base"/>
            <a:r>
              <a:rPr lang="en-GB" sz="1200" dirty="0">
                <a:solidFill>
                  <a:srgbClr val="626262"/>
                </a:solidFill>
                <a:latin typeface="Arial" panose="020B0604020202020204" pitchFamily="34" charset="0"/>
                <a:cs typeface="Arial" panose="020B0604020202020204" pitchFamily="34" charset="0"/>
              </a:rPr>
              <a:t>(3) Any assessment such as is referred to in paragraph (1) or (2) shall be reviewed by the employer or self-employed person who made it if - </a:t>
            </a:r>
          </a:p>
          <a:p>
            <a:pPr marL="538163" indent="-268288" fontAlgn="base"/>
            <a:r>
              <a:rPr lang="en-GB" sz="1200" dirty="0">
                <a:solidFill>
                  <a:srgbClr val="626262"/>
                </a:solidFill>
                <a:latin typeface="Arial" panose="020B0604020202020204" pitchFamily="34" charset="0"/>
                <a:cs typeface="Arial" panose="020B0604020202020204" pitchFamily="34" charset="0"/>
              </a:rPr>
              <a:t>(a) there is reason to suspect that it is no longer valid; or</a:t>
            </a:r>
          </a:p>
          <a:p>
            <a:pPr marL="538163" indent="-268288" fontAlgn="base"/>
            <a:r>
              <a:rPr lang="en-GB" sz="1200" dirty="0">
                <a:solidFill>
                  <a:srgbClr val="626262"/>
                </a:solidFill>
                <a:latin typeface="Arial" panose="020B0604020202020204" pitchFamily="34" charset="0"/>
                <a:cs typeface="Arial" panose="020B0604020202020204" pitchFamily="34" charset="0"/>
              </a:rPr>
              <a:t>(b) there has been a significant change in the matters to which it relates; and where as a result of any such review changes to an assessment are required, the employer or self-employed person concerned shall make them.</a:t>
            </a:r>
          </a:p>
          <a:p>
            <a:pPr marL="342900" indent="-342900" fontAlgn="base">
              <a:buFont typeface="Arial" panose="020B0604020202020204" pitchFamily="34" charset="0"/>
              <a:buChar char="•"/>
            </a:pPr>
            <a:endParaRPr lang="en-GB" sz="600" dirty="0">
              <a:solidFill>
                <a:srgbClr val="626262"/>
              </a:solidFill>
              <a:latin typeface="Arial" panose="020B0604020202020204" pitchFamily="34" charset="0"/>
              <a:cs typeface="Arial" panose="020B0604020202020204" pitchFamily="34" charset="0"/>
            </a:endParaRPr>
          </a:p>
          <a:p>
            <a:pPr marL="269875" indent="-269875" fontAlgn="base"/>
            <a:r>
              <a:rPr lang="en-GB" sz="1200" dirty="0">
                <a:solidFill>
                  <a:srgbClr val="626262"/>
                </a:solidFill>
                <a:latin typeface="Arial" panose="020B0604020202020204" pitchFamily="34" charset="0"/>
                <a:cs typeface="Arial" panose="020B0604020202020204" pitchFamily="34" charset="0"/>
              </a:rPr>
              <a:t>(4) An employer shall not employ a young person unless he has, in relation to risks to the health and safety of young persons, made or reviewed an assessment in accordance with paragraphs (1) and (5). </a:t>
            </a:r>
          </a:p>
          <a:p>
            <a:pPr marL="342900" indent="-342900" fontAlgn="base">
              <a:buFont typeface="Arial" panose="020B0604020202020204" pitchFamily="34" charset="0"/>
              <a:buChar char="•"/>
            </a:pPr>
            <a:endParaRPr lang="en-GB" sz="600" dirty="0">
              <a:solidFill>
                <a:srgbClr val="626262"/>
              </a:solidFill>
              <a:latin typeface="Arial" panose="020B0604020202020204" pitchFamily="34" charset="0"/>
              <a:cs typeface="Arial" panose="020B0604020202020204" pitchFamily="34" charset="0"/>
            </a:endParaRPr>
          </a:p>
          <a:p>
            <a:pPr fontAlgn="base"/>
            <a:r>
              <a:rPr lang="en-GB" sz="1200" dirty="0">
                <a:solidFill>
                  <a:srgbClr val="626262"/>
                </a:solidFill>
                <a:latin typeface="Arial" panose="020B0604020202020204" pitchFamily="34" charset="0"/>
                <a:cs typeface="Arial" panose="020B0604020202020204" pitchFamily="34" charset="0"/>
              </a:rPr>
              <a:t>(5) In making or reviewing the assessment, an employer who employs or is to employ a </a:t>
            </a:r>
            <a:r>
              <a:rPr lang="en-GB" sz="1200" dirty="0">
                <a:solidFill>
                  <a:srgbClr val="FF6900"/>
                </a:solidFill>
                <a:latin typeface="Arial" panose="020B0604020202020204" pitchFamily="34" charset="0"/>
                <a:cs typeface="Arial" panose="020B0604020202020204" pitchFamily="34" charset="0"/>
              </a:rPr>
              <a:t>young person </a:t>
            </a:r>
            <a:r>
              <a:rPr lang="en-GB" sz="1200" dirty="0">
                <a:solidFill>
                  <a:srgbClr val="626262"/>
                </a:solidFill>
                <a:latin typeface="Arial" panose="020B0604020202020204" pitchFamily="34" charset="0"/>
                <a:cs typeface="Arial" panose="020B0604020202020204" pitchFamily="34" charset="0"/>
              </a:rPr>
              <a:t>shall take particular account of - </a:t>
            </a:r>
          </a:p>
          <a:p>
            <a:pPr marL="538163" indent="-268288" fontAlgn="base"/>
            <a:r>
              <a:rPr lang="en-GB" sz="1200" dirty="0">
                <a:solidFill>
                  <a:srgbClr val="626262"/>
                </a:solidFill>
                <a:latin typeface="Arial" panose="020B0604020202020204" pitchFamily="34" charset="0"/>
                <a:cs typeface="Arial" panose="020B0604020202020204" pitchFamily="34" charset="0"/>
              </a:rPr>
              <a:t>(a) the inexperience, lack of awareness of risks </a:t>
            </a:r>
            <a:r>
              <a:rPr lang="en-GB" sz="1200" dirty="0">
                <a:solidFill>
                  <a:srgbClr val="FF6900"/>
                </a:solidFill>
                <a:latin typeface="Arial" panose="020B0604020202020204" pitchFamily="34" charset="0"/>
                <a:cs typeface="Arial" panose="020B0604020202020204" pitchFamily="34" charset="0"/>
              </a:rPr>
              <a:t>and immaturity of young persons</a:t>
            </a:r>
            <a:r>
              <a:rPr lang="en-GB" sz="1200" dirty="0">
                <a:solidFill>
                  <a:srgbClr val="626262"/>
                </a:solidFill>
                <a:latin typeface="Arial" panose="020B0604020202020204" pitchFamily="34" charset="0"/>
                <a:cs typeface="Arial" panose="020B0604020202020204" pitchFamily="34" charset="0"/>
              </a:rPr>
              <a:t>;</a:t>
            </a:r>
          </a:p>
          <a:p>
            <a:pPr marL="538163" indent="-268288" fontAlgn="base"/>
            <a:r>
              <a:rPr lang="en-GB" sz="1200" dirty="0">
                <a:solidFill>
                  <a:srgbClr val="626262"/>
                </a:solidFill>
                <a:latin typeface="Arial" panose="020B0604020202020204" pitchFamily="34" charset="0"/>
                <a:cs typeface="Arial" panose="020B0604020202020204" pitchFamily="34" charset="0"/>
              </a:rPr>
              <a:t>(b) the fitting-out and layout of the workplace and the workstation;</a:t>
            </a:r>
          </a:p>
          <a:p>
            <a:pPr marL="538163" indent="-268288" fontAlgn="base"/>
            <a:r>
              <a:rPr lang="en-GB" sz="1200" dirty="0">
                <a:solidFill>
                  <a:srgbClr val="626262"/>
                </a:solidFill>
                <a:latin typeface="Arial" panose="020B0604020202020204" pitchFamily="34" charset="0"/>
                <a:cs typeface="Arial" panose="020B0604020202020204" pitchFamily="34" charset="0"/>
              </a:rPr>
              <a:t>(c) the nature, degree and duration of exposure to physical, biological and chemical agents;</a:t>
            </a:r>
          </a:p>
          <a:p>
            <a:pPr marL="538163" indent="-268288" fontAlgn="base"/>
            <a:r>
              <a:rPr lang="en-GB" sz="1200" dirty="0">
                <a:solidFill>
                  <a:srgbClr val="626262"/>
                </a:solidFill>
                <a:latin typeface="Arial" panose="020B0604020202020204" pitchFamily="34" charset="0"/>
                <a:cs typeface="Arial" panose="020B0604020202020204" pitchFamily="34" charset="0"/>
              </a:rPr>
              <a:t>(d) the form, range, and use of work equipment and the way in which it is handled;</a:t>
            </a:r>
          </a:p>
          <a:p>
            <a:pPr marL="538163" indent="-268288" fontAlgn="base"/>
            <a:r>
              <a:rPr lang="en-GB" sz="1200" dirty="0">
                <a:solidFill>
                  <a:srgbClr val="626262"/>
                </a:solidFill>
                <a:latin typeface="Arial" panose="020B0604020202020204" pitchFamily="34" charset="0"/>
                <a:cs typeface="Arial" panose="020B0604020202020204" pitchFamily="34" charset="0"/>
              </a:rPr>
              <a:t>(e) the organisation of processes and activities;</a:t>
            </a:r>
          </a:p>
          <a:p>
            <a:pPr marL="538163" indent="-268288" fontAlgn="base"/>
            <a:r>
              <a:rPr lang="en-GB" sz="1200" dirty="0">
                <a:solidFill>
                  <a:srgbClr val="626262"/>
                </a:solidFill>
                <a:latin typeface="Arial" panose="020B0604020202020204" pitchFamily="34" charset="0"/>
                <a:cs typeface="Arial" panose="020B0604020202020204" pitchFamily="34" charset="0"/>
              </a:rPr>
              <a:t>(f) the extent of the health and safety training provided or to be provided to young persons; and</a:t>
            </a:r>
          </a:p>
          <a:p>
            <a:pPr marL="538163" indent="-268288" fontAlgn="base"/>
            <a:r>
              <a:rPr lang="en-GB" sz="1200" dirty="0">
                <a:solidFill>
                  <a:srgbClr val="626262"/>
                </a:solidFill>
                <a:latin typeface="Arial" panose="020B0604020202020204" pitchFamily="34" charset="0"/>
                <a:cs typeface="Arial" panose="020B0604020202020204" pitchFamily="34" charset="0"/>
              </a:rPr>
              <a:t>(g) risks from agents, processes and work listed in the Annex to Council Directive 94/33/EC(1) on the protection of young people at work</a:t>
            </a:r>
          </a:p>
        </p:txBody>
      </p:sp>
      <p:pic>
        <p:nvPicPr>
          <p:cNvPr id="9" name="Picture 2" descr="Image result for health safety management regulations 1999">
            <a:extLst>
              <a:ext uri="{FF2B5EF4-FFF2-40B4-BE49-F238E27FC236}">
                <a16:creationId xmlns:a16="http://schemas.microsoft.com/office/drawing/2014/main" id="{2A6EF48D-070A-4AE7-BB14-E30831F08CE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1" y="-1"/>
            <a:ext cx="2286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721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UKRI">
      <a:dk1>
        <a:srgbClr val="201D3E"/>
      </a:dk1>
      <a:lt1>
        <a:srgbClr val="FF6800"/>
      </a:lt1>
      <a:dk2>
        <a:srgbClr val="F19D1B"/>
      </a:dk2>
      <a:lt2>
        <a:srgbClr val="F9BB0E"/>
      </a:lt2>
      <a:accent1>
        <a:srgbClr val="69BF49"/>
      </a:accent1>
      <a:accent2>
        <a:srgbClr val="07B089"/>
      </a:accent2>
      <a:accent3>
        <a:srgbClr val="36D2AF"/>
      </a:accent3>
      <a:accent4>
        <a:srgbClr val="10BED6"/>
      </a:accent4>
      <a:accent5>
        <a:srgbClr val="247BE1"/>
      </a:accent5>
      <a:accent6>
        <a:srgbClr val="BF28BC"/>
      </a:accent6>
      <a:hlink>
        <a:srgbClr val="FF595B"/>
      </a:hlink>
      <a:folHlink>
        <a:srgbClr val="F024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allery Picture Content Type" ma:contentTypeID="0x01010200633D68DBDE51B742A7E675F943A94C85008AA897DE8402494ABB84C5BCB35CBBE4" ma:contentTypeVersion="8" ma:contentTypeDescription="Upload an image or a photograph." ma:contentTypeScope="" ma:versionID="3a8b306bbe2c2790d4855157b6839f0c">
  <xsd:schema xmlns:xsd="http://www.w3.org/2001/XMLSchema" xmlns:xs="http://www.w3.org/2001/XMLSchema" xmlns:p="http://schemas.microsoft.com/office/2006/metadata/properties" xmlns:ns1="http://schemas.microsoft.com/sharepoint/v3" xmlns:ns2="981ac29c-13a4-4a2e-8593-007dd32693a2" targetNamespace="http://schemas.microsoft.com/office/2006/metadata/properties" ma:root="true" ma:fieldsID="44662b8dfdcb97ed56a05dde583b0be8" ns1:_="" ns2:_="">
    <xsd:import namespace="http://schemas.microsoft.com/sharepoint/v3"/>
    <xsd:import namespace="981ac29c-13a4-4a2e-8593-007dd32693a2"/>
    <xsd:element name="properties">
      <xsd:complexType>
        <xsd:sequence>
          <xsd:element name="documentManagement">
            <xsd:complexType>
              <xsd:all>
                <xsd:element ref="ns1:ImageCreateDate" minOccurs="0"/>
                <xsd:element ref="ns1:Description" minOccurs="0"/>
                <xsd:element ref="ns1:AlternateThumbnailUrl" minOccurs="0"/>
                <xsd:element ref="ns2:Archived" minOccurs="0"/>
                <xsd:element ref="ns2:ImageTag" minOccurs="0"/>
                <xsd:element ref="ns1:ImageWidth" minOccurs="0"/>
                <xsd:element ref="ns1:ImageHeight" minOccurs="0"/>
                <xsd:element ref="ns1:ThumbnailExists" minOccurs="0"/>
                <xsd:element ref="ns1:PreviewExist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CreateDate" ma:index="5" nillable="true" ma:displayName="Date Picture Taken" ma:format="DateTime" ma:hidden="true" ma:internalName="ImageCreateDate">
      <xsd:simpleType>
        <xsd:restriction base="dms:DateTime"/>
      </xsd:simpleType>
    </xsd:element>
    <xsd:element name="Description" ma:index="6" nillable="true" ma:displayName="Comments" ma:description="Used as alternative text for the picture." ma:hidden="true" ma:internalName="Description" ma:readOnly="false">
      <xsd:simpleType>
        <xsd:restriction base="dms:Note">
          <xsd:maxLength value="255"/>
        </xsd:restriction>
      </xsd:simpleType>
    </xsd:element>
    <xsd:element name="AlternateThumbnailUrl" ma:index="8"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ThumbnailExists" ma:index="22" nillable="true" ma:displayName="Thumbnail Exists" ma:default="FALSE" ma:hidden="true" ma:internalName="ThumbnailExists" ma:readOnly="true">
      <xsd:simpleType>
        <xsd:restriction base="dms:Boolean"/>
      </xsd:simpleType>
    </xsd:element>
    <xsd:element name="PreviewExists" ma:index="23" nillable="true" ma:displayName="Preview Exists" ma:default="FALSE" ma:hidden="true" ma:internalName="PreviewExists"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81ac29c-13a4-4a2e-8593-007dd32693a2" elementFormDefault="qualified">
    <xsd:import namespace="http://schemas.microsoft.com/office/2006/documentManagement/types"/>
    <xsd:import namespace="http://schemas.microsoft.com/office/infopath/2007/PartnerControls"/>
    <xsd:element name="Archived" ma:index="9" nillable="true" ma:displayName="Archived" ma:description="When an image is archived it can be seen if directly linked to but not seen in the Gallery pages." ma:internalName="Archived" ma:readOnly="false">
      <xsd:simpleType>
        <xsd:restriction base="dms:Boolean"/>
      </xsd:simpleType>
    </xsd:element>
    <xsd:element name="ImageTag" ma:index="10" nillable="true" ma:displayName="ImageTag" ma:list="{b19ce8cb-c4e3-48f5-b992-24bd9d6e149e}" ma:internalName="ImageTag" ma:readOnly="false" ma:showField="Title" ma:web="981ac29c-13a4-4a2e-8593-007dd32693a2">
      <xsd:complexType>
        <xsd:complexContent>
          <xsd:extension base="dms:MultiChoiceLookup">
            <xsd:sequence>
              <xsd:element name="Value" type="dms:Lookup" maxOccurs="unbounded" minOccurs="0" nillable="true"/>
            </xsd:sequence>
          </xsd:extension>
        </xsd:complexContent>
      </xsd:complexType>
    </xsd:element>
    <xsd:element name="SharedWithUsers" ma:index="2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2"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ImageTag xmlns="981ac29c-13a4-4a2e-8593-007dd32693a2"/>
    <ImageCreateDate xmlns="http://schemas.microsoft.com/sharepoint/v3" xsi:nil="true"/>
    <Archived xmlns="981ac29c-13a4-4a2e-8593-007dd32693a2">false</Archived>
    <Description xmlns="http://schemas.microsoft.com/sharepoint/v3" xsi:nil="true"/>
  </documentManagement>
</p:properties>
</file>

<file path=customXml/itemProps1.xml><?xml version="1.0" encoding="utf-8"?>
<ds:datastoreItem xmlns:ds="http://schemas.openxmlformats.org/officeDocument/2006/customXml" ds:itemID="{02C366AA-6DC7-4E36-A017-0100CC6A7EF0}">
  <ds:schemaRefs>
    <ds:schemaRef ds:uri="http://schemas.microsoft.com/sharepoint/v3/contenttype/forms"/>
  </ds:schemaRefs>
</ds:datastoreItem>
</file>

<file path=customXml/itemProps2.xml><?xml version="1.0" encoding="utf-8"?>
<ds:datastoreItem xmlns:ds="http://schemas.openxmlformats.org/officeDocument/2006/customXml" ds:itemID="{F1B062F8-4187-4074-B205-9D4A27985598}"/>
</file>

<file path=customXml/itemProps3.xml><?xml version="1.0" encoding="utf-8"?>
<ds:datastoreItem xmlns:ds="http://schemas.openxmlformats.org/officeDocument/2006/customXml" ds:itemID="{62F1FFB5-3B13-4AA6-8E06-47F71646EAEC}">
  <ds:schemaRefs>
    <ds:schemaRef ds:uri="http://purl.org/dc/terms/"/>
    <ds:schemaRef ds:uri="http://schemas.microsoft.com/office/2006/documentManagement/types"/>
    <ds:schemaRef ds:uri="http://purl.org/dc/dcmitype/"/>
    <ds:schemaRef ds:uri="http://purl.org/dc/elements/1.1/"/>
    <ds:schemaRef ds:uri="d0a8c1d8-c2dd-4912-9dd4-294f58213bb6"/>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1770</TotalTime>
  <Words>2884</Words>
  <Application>Microsoft Office PowerPoint</Application>
  <PresentationFormat>Widescreen</PresentationFormat>
  <Paragraphs>386</Paragraphs>
  <Slides>45</Slides>
  <Notes>44</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45</vt:i4>
      </vt:variant>
    </vt:vector>
  </HeadingPairs>
  <TitlesOfParts>
    <vt:vector size="60" baseType="lpstr">
      <vt:lpstr>Arial</vt:lpstr>
      <vt:lpstr>Arial Regular</vt:lpstr>
      <vt:lpstr>barlow condensed</vt:lpstr>
      <vt:lpstr>Calibri</vt:lpstr>
      <vt:lpstr>Lato</vt:lpstr>
      <vt:lpstr>Lucida Grande</vt:lpstr>
      <vt:lpstr>nunito sans</vt:lpstr>
      <vt:lpstr>Wingdings</vt:lpstr>
      <vt:lpstr>ヒラギノ角ゴ Pro W3</vt:lpstr>
      <vt:lpstr>1_Office Theme</vt:lpstr>
      <vt:lpstr>Font and logo master</vt:lpstr>
      <vt:lpstr>2_Font and logo master</vt:lpstr>
      <vt:lpstr>1_Font and logo master</vt:lpstr>
      <vt:lpstr>3_Font and logo master</vt:lpstr>
      <vt:lpstr>4_Font and logo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 Training PowerPoint Presentation</dc:title>
  <dc:creator>Lawson, Jessica (STFC,RAL,COO)</dc:creator>
  <cp:keywords/>
  <cp:lastModifiedBy>Davies, Laura (STFC,DL,COO)</cp:lastModifiedBy>
  <cp:revision>121</cp:revision>
  <cp:lastPrinted>2020-11-30T20:18:21Z</cp:lastPrinted>
  <dcterms:created xsi:type="dcterms:W3CDTF">2020-10-23T08:05:22Z</dcterms:created>
  <dcterms:modified xsi:type="dcterms:W3CDTF">2022-09-06T14:40:38Z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0x01010200633D68DBDE51B742A7E675F943A94C85008AA897DE8402494ABB84C5BCB35CBBE4</vt:lpwstr>
  </property>
</Properties>
</file>