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66" r:id="rId5"/>
    <p:sldMasterId id="2147483681" r:id="rId6"/>
    <p:sldMasterId id="2147483694" r:id="rId7"/>
    <p:sldMasterId id="2147483708" r:id="rId8"/>
  </p:sldMasterIdLst>
  <p:notesMasterIdLst>
    <p:notesMasterId r:id="rId53"/>
  </p:notesMasterIdLst>
  <p:handoutMasterIdLst>
    <p:handoutMasterId r:id="rId54"/>
  </p:handoutMasterIdLst>
  <p:sldIdLst>
    <p:sldId id="1164" r:id="rId9"/>
    <p:sldId id="977" r:id="rId10"/>
    <p:sldId id="728" r:id="rId11"/>
    <p:sldId id="734" r:id="rId12"/>
    <p:sldId id="1178" r:id="rId13"/>
    <p:sldId id="984" r:id="rId14"/>
    <p:sldId id="1112" r:id="rId15"/>
    <p:sldId id="1124" r:id="rId16"/>
    <p:sldId id="1114" r:id="rId17"/>
    <p:sldId id="1115" r:id="rId18"/>
    <p:sldId id="1116" r:id="rId19"/>
    <p:sldId id="1117" r:id="rId20"/>
    <p:sldId id="1071" r:id="rId21"/>
    <p:sldId id="1000" r:id="rId22"/>
    <p:sldId id="1002" r:id="rId23"/>
    <p:sldId id="1120" r:id="rId24"/>
    <p:sldId id="1010" r:id="rId25"/>
    <p:sldId id="1011" r:id="rId26"/>
    <p:sldId id="1121" r:id="rId27"/>
    <p:sldId id="1123" r:id="rId28"/>
    <p:sldId id="1014" r:id="rId29"/>
    <p:sldId id="1017" r:id="rId30"/>
    <p:sldId id="1020" r:id="rId31"/>
    <p:sldId id="1018" r:id="rId32"/>
    <p:sldId id="1132" r:id="rId33"/>
    <p:sldId id="1137" r:id="rId34"/>
    <p:sldId id="1138" r:id="rId35"/>
    <p:sldId id="1139" r:id="rId36"/>
    <p:sldId id="1163" r:id="rId37"/>
    <p:sldId id="1126" r:id="rId38"/>
    <p:sldId id="1021" r:id="rId39"/>
    <p:sldId id="1129" r:id="rId40"/>
    <p:sldId id="1127" r:id="rId41"/>
    <p:sldId id="1141" r:id="rId42"/>
    <p:sldId id="1142" r:id="rId43"/>
    <p:sldId id="1024" r:id="rId44"/>
    <p:sldId id="1110" r:id="rId45"/>
    <p:sldId id="978" r:id="rId46"/>
    <p:sldId id="979" r:id="rId47"/>
    <p:sldId id="1019" r:id="rId48"/>
    <p:sldId id="1162" r:id="rId49"/>
    <p:sldId id="1111" r:id="rId50"/>
    <p:sldId id="1029" r:id="rId51"/>
    <p:sldId id="2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00"/>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9E9429-FE5D-451C-8321-31BD514C172E}" v="11" dt="2024-09-16T19:50:30.525"/>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14" autoAdjust="0"/>
    <p:restoredTop sz="94664" autoAdjust="0"/>
  </p:normalViewPr>
  <p:slideViewPr>
    <p:cSldViewPr snapToGrid="0">
      <p:cViewPr varScale="1">
        <p:scale>
          <a:sx n="59" d="100"/>
          <a:sy n="59" d="100"/>
        </p:scale>
        <p:origin x="924" y="5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2526"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E9443-B780-4D8E-8776-7A995C979C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4DE133D-A4C6-481B-B45D-810A030F03EC}"/>
              </a:ext>
            </a:extLst>
          </p:cNvPr>
          <p:cNvSpPr>
            <a:spLocks noGrp="1"/>
          </p:cNvSpPr>
          <p:nvPr>
            <p:ph type="dt" sz="quarter" idx="1"/>
          </p:nvPr>
        </p:nvSpPr>
        <p:spPr>
          <a:xfrm>
            <a:off x="3884613" y="-14067"/>
            <a:ext cx="2971800" cy="458788"/>
          </a:xfrm>
          <a:prstGeom prst="rect">
            <a:avLst/>
          </a:prstGeom>
        </p:spPr>
        <p:txBody>
          <a:bodyPr vert="horz" lIns="91440" tIns="45720" rIns="91440" bIns="45720" rtlCol="0"/>
          <a:lstStyle>
            <a:lvl1pPr algn="r">
              <a:defRPr sz="1200"/>
            </a:lvl1pPr>
          </a:lstStyle>
          <a:p>
            <a:endParaRPr lang="en-GB" dirty="0"/>
          </a:p>
        </p:txBody>
      </p:sp>
      <p:sp>
        <p:nvSpPr>
          <p:cNvPr id="4" name="Footer Placeholder 3">
            <a:extLst>
              <a:ext uri="{FF2B5EF4-FFF2-40B4-BE49-F238E27FC236}">
                <a16:creationId xmlns:a16="http://schemas.microsoft.com/office/drawing/2014/main" id="{9C103D7B-09CB-4D3B-8E3E-AA4E08FBC3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D6E4103-4ECA-40B8-BDF3-DDBFB025B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8BC73F-83D6-4539-A99C-87C620B19D3F}" type="slidenum">
              <a:rPr lang="en-GB" smtClean="0"/>
              <a:t>‹#›</a:t>
            </a:fld>
            <a:endParaRPr lang="en-GB"/>
          </a:p>
        </p:txBody>
      </p:sp>
    </p:spTree>
    <p:extLst>
      <p:ext uri="{BB962C8B-B14F-4D97-AF65-F5344CB8AC3E}">
        <p14:creationId xmlns:p14="http://schemas.microsoft.com/office/powerpoint/2010/main" val="18541411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7FA79E-FFF7-44F4-AA35-63D807AF142F}" type="datetimeFigureOut">
              <a:rPr lang="en-GB" smtClean="0"/>
              <a:t>13/10/2025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19FDA-7568-44D5-958D-98CAD4D94F15}" type="slidenum">
              <a:rPr lang="en-GB" smtClean="0"/>
              <a:t>‹#›</a:t>
            </a:fld>
            <a:endParaRPr lang="en-GB"/>
          </a:p>
        </p:txBody>
      </p:sp>
    </p:spTree>
    <p:extLst>
      <p:ext uri="{BB962C8B-B14F-4D97-AF65-F5344CB8AC3E}">
        <p14:creationId xmlns:p14="http://schemas.microsoft.com/office/powerpoint/2010/main" val="11789059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Tree>
    <p:extLst>
      <p:ext uri="{BB962C8B-B14F-4D97-AF65-F5344CB8AC3E}">
        <p14:creationId xmlns:p14="http://schemas.microsoft.com/office/powerpoint/2010/main" val="242851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81685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0795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21383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16632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97556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01587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01211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08541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18935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57413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58766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12186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57057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4092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46484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62260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on bad example:</a:t>
            </a:r>
          </a:p>
          <a:p>
            <a:pPr marL="228600" indent="-228600">
              <a:buAutoNum type="arabicPeriod"/>
            </a:pPr>
            <a:r>
              <a:rPr lang="en-GB" baseline="0" dirty="0"/>
              <a:t>Not on STFC proforma</a:t>
            </a:r>
          </a:p>
          <a:p>
            <a:pPr marL="228600" indent="-228600">
              <a:buAutoNum type="arabicPeriod"/>
            </a:pPr>
            <a:r>
              <a:rPr lang="en-GB" baseline="0" dirty="0"/>
              <a:t>No heading, i.e. brown box with key data such as main assessor, team, description of task, categories of people potentially impacted</a:t>
            </a:r>
          </a:p>
          <a:p>
            <a:pPr marL="228600" indent="-228600">
              <a:buAutoNum type="arabicPeriod"/>
            </a:pPr>
            <a:r>
              <a:rPr lang="en-GB" baseline="0" dirty="0"/>
              <a:t>Hazard description lacks details</a:t>
            </a:r>
          </a:p>
          <a:p>
            <a:pPr marL="228600" indent="-228600">
              <a:buAutoNum type="arabicPeriod"/>
            </a:pPr>
            <a:r>
              <a:rPr lang="en-GB" baseline="0" dirty="0"/>
              <a:t>No ‘how’ information in column 2</a:t>
            </a:r>
          </a:p>
          <a:p>
            <a:pPr marL="228600" indent="-228600">
              <a:buAutoNum type="arabicPeriod"/>
            </a:pPr>
            <a:r>
              <a:rPr lang="en-GB" baseline="0" dirty="0"/>
              <a:t>No separate controls for contractors</a:t>
            </a:r>
          </a:p>
          <a:p>
            <a:pPr marL="228600" indent="-228600">
              <a:buAutoNum type="arabicPeriod"/>
            </a:pPr>
            <a:r>
              <a:rPr lang="en-GB" baseline="0" dirty="0"/>
              <a:t>No control hierarchy in the existing controls column</a:t>
            </a:r>
          </a:p>
          <a:p>
            <a:pPr marL="228600" indent="-228600">
              <a:buAutoNum type="arabicPeriod"/>
            </a:pPr>
            <a:r>
              <a:rPr lang="en-GB" baseline="0" dirty="0"/>
              <a:t>No risk calculation</a:t>
            </a:r>
          </a:p>
          <a:p>
            <a:pPr marL="228600" indent="-228600">
              <a:buAutoNum type="arabicPeriod"/>
            </a:pPr>
            <a:r>
              <a:rPr lang="en-GB" baseline="0" dirty="0"/>
              <a:t>Links to SHE Codes as if this is a control measure. Could not expect a reasonable person to go away and read all these Codes prior to carrying out this activity.</a:t>
            </a:r>
          </a:p>
          <a:p>
            <a:pPr marL="228600" indent="-228600">
              <a:buAutoNum type="arabicPeriod"/>
            </a:pPr>
            <a:endParaRPr lang="en-GB" dirty="0"/>
          </a:p>
        </p:txBody>
      </p:sp>
    </p:spTree>
    <p:extLst>
      <p:ext uri="{BB962C8B-B14F-4D97-AF65-F5344CB8AC3E}">
        <p14:creationId xmlns:p14="http://schemas.microsoft.com/office/powerpoint/2010/main" val="36651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Occurred in late</a:t>
            </a:r>
            <a:r>
              <a:rPr lang="en-GB" baseline="0" dirty="0"/>
              <a:t> </a:t>
            </a:r>
            <a:r>
              <a:rPr lang="en-GB" dirty="0"/>
              <a:t>2022. 52 year old contract electrician fell 35ft/10m onto a hard floor. They had been working on repairing</a:t>
            </a:r>
            <a:r>
              <a:rPr lang="en-GB" baseline="0" dirty="0"/>
              <a:t> a light fitting. </a:t>
            </a:r>
          </a:p>
          <a:p>
            <a:r>
              <a:rPr lang="en-GB" baseline="0" dirty="0"/>
              <a:t>- The electrician sustained a fractured skull, two brain bleeds, a broken collarbone, eight broken ribs, a broken elbow and wrist as well as a punctured lung.</a:t>
            </a:r>
          </a:p>
          <a:p>
            <a:r>
              <a:rPr lang="en-GB" baseline="0" dirty="0"/>
              <a:t>- He was later placed in an induced coma and underwent several operations.</a:t>
            </a:r>
          </a:p>
          <a:p>
            <a:r>
              <a:rPr lang="en-GB" baseline="0" dirty="0"/>
              <a:t>- The contract company was fined £7K and the company whose site it was received a fine of £50K. Then would come the civil suit!</a:t>
            </a:r>
          </a:p>
          <a:p>
            <a:pPr marL="0" indent="0">
              <a:buFontTx/>
              <a:buNone/>
            </a:pPr>
            <a:r>
              <a:rPr lang="en-GB" baseline="0" dirty="0"/>
              <a:t>- A second staff member narrowly avoided being hit by the scissor lift falling.</a:t>
            </a:r>
          </a:p>
          <a:p>
            <a:pPr marL="0" indent="0">
              <a:buFontTx/>
              <a:buNone/>
            </a:pPr>
            <a:r>
              <a:rPr lang="en-GB" dirty="0"/>
              <a:t>- HSE found the contract company had not identified the operation of overhead cranes as a risk to its employee working at height.</a:t>
            </a:r>
          </a:p>
          <a:p>
            <a:pPr marL="0" indent="0">
              <a:buFontTx/>
              <a:buNone/>
            </a:pPr>
            <a:r>
              <a:rPr lang="en-GB" dirty="0"/>
              <a:t>- The company where it happened</a:t>
            </a:r>
            <a:r>
              <a:rPr lang="en-GB" baseline="0" dirty="0"/>
              <a:t> did not put procedures in place to prevent the use of overhead cranes while the work was taking place and relied on contractors identifying risks and implementing measures themselves.</a:t>
            </a:r>
          </a:p>
          <a:p>
            <a:pPr marL="0" indent="0">
              <a:buFontTx/>
              <a:buNone/>
            </a:pPr>
            <a:r>
              <a:rPr lang="en-GB" baseline="0" dirty="0"/>
              <a:t>- Both companies did not communicate with each other about how the work they were undertaking could impact safety.</a:t>
            </a:r>
          </a:p>
          <a:p>
            <a:pPr marL="0" indent="0">
              <a:buFontTx/>
              <a:buNone/>
            </a:pPr>
            <a:r>
              <a:rPr lang="en-GB" baseline="0" dirty="0"/>
              <a:t>- Crane should’ve had a Lockout/</a:t>
            </a:r>
            <a:r>
              <a:rPr lang="en-GB" baseline="0" dirty="0" err="1"/>
              <a:t>Tagout</a:t>
            </a:r>
            <a:r>
              <a:rPr lang="en-GB" baseline="0" dirty="0"/>
              <a:t> system in place for when anyone is working in its path. </a:t>
            </a:r>
            <a:endParaRPr lang="en-GB" dirty="0"/>
          </a:p>
        </p:txBody>
      </p:sp>
    </p:spTree>
    <p:extLst>
      <p:ext uri="{BB962C8B-B14F-4D97-AF65-F5344CB8AC3E}">
        <p14:creationId xmlns:p14="http://schemas.microsoft.com/office/powerpoint/2010/main" val="2692953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Occurred in March</a:t>
            </a:r>
            <a:r>
              <a:rPr lang="en-GB" baseline="0" dirty="0"/>
              <a:t> 2024. </a:t>
            </a:r>
          </a:p>
          <a:p>
            <a:r>
              <a:rPr lang="en-GB" baseline="0" dirty="0" err="1"/>
              <a:t>Dashcam</a:t>
            </a:r>
            <a:r>
              <a:rPr lang="en-GB" baseline="0" dirty="0"/>
              <a:t> footage caught the moment an aluminium scaffold tower collapsed onto a road. </a:t>
            </a:r>
          </a:p>
          <a:p>
            <a:r>
              <a:rPr lang="en-GB" baseline="0" dirty="0"/>
              <a:t>After the incident they re-erected the tower!! </a:t>
            </a:r>
          </a:p>
          <a:p>
            <a:r>
              <a:rPr lang="en-GB" baseline="0" dirty="0"/>
              <a:t>Someone trained would have known the use of a tower in this situation was inadequate. Any structure would need to be attached to the building to prevent exactly this type of incident from taking place. </a:t>
            </a:r>
            <a:endParaRPr lang="en-GB" dirty="0"/>
          </a:p>
        </p:txBody>
      </p:sp>
    </p:spTree>
    <p:extLst>
      <p:ext uri="{BB962C8B-B14F-4D97-AF65-F5344CB8AC3E}">
        <p14:creationId xmlns:p14="http://schemas.microsoft.com/office/powerpoint/2010/main" val="1133420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28821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5452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37925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Incident</a:t>
            </a:r>
            <a:r>
              <a:rPr lang="en-GB" baseline="0" dirty="0"/>
              <a:t> took place in 2019 but prosecution did not take place until 2024. </a:t>
            </a:r>
          </a:p>
          <a:p>
            <a:r>
              <a:rPr lang="en-GB" baseline="0" dirty="0"/>
              <a:t>Happened at </a:t>
            </a:r>
            <a:r>
              <a:rPr lang="en-GB" baseline="0" dirty="0" err="1"/>
              <a:t>Ineos’s</a:t>
            </a:r>
            <a:r>
              <a:rPr lang="en-GB" baseline="0" dirty="0"/>
              <a:t> chemical site in Grangemouth, Scotland.</a:t>
            </a:r>
          </a:p>
          <a:p>
            <a:r>
              <a:rPr lang="en-GB" baseline="0" dirty="0" err="1"/>
              <a:t>Ineos</a:t>
            </a:r>
            <a:r>
              <a:rPr lang="en-GB" baseline="0" dirty="0"/>
              <a:t> Group are one of the world’s largest chemical producers and a significant player in the oil and gas market.</a:t>
            </a:r>
          </a:p>
          <a:p>
            <a:r>
              <a:rPr lang="en-GB" baseline="0" dirty="0"/>
              <a:t>Man was taken to a specialist burns unit. Permanently scarred and in pain for a long time after the incident.</a:t>
            </a:r>
          </a:p>
          <a:p>
            <a:r>
              <a:rPr lang="en-GB" dirty="0"/>
              <a:t>INEOS Chemicals Grangemouth Limited, pleaded guilty to an offence under Section 2(1) and Section 33(1)(a) of the Health and Safety at Work etc. Act 1974. </a:t>
            </a:r>
          </a:p>
        </p:txBody>
      </p:sp>
    </p:spTree>
    <p:extLst>
      <p:ext uri="{BB962C8B-B14F-4D97-AF65-F5344CB8AC3E}">
        <p14:creationId xmlns:p14="http://schemas.microsoft.com/office/powerpoint/2010/main" val="3758910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70926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58766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78946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036759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8992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04560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04560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28439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53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61562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10247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8761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004741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Depends on the overall aim</a:t>
            </a:r>
          </a:p>
        </p:txBody>
      </p:sp>
    </p:spTree>
    <p:extLst>
      <p:ext uri="{BB962C8B-B14F-4D97-AF65-F5344CB8AC3E}">
        <p14:creationId xmlns:p14="http://schemas.microsoft.com/office/powerpoint/2010/main" val="1548629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007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34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973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8660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3526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8517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66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416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09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52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155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299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87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791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8314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17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67111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83971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2288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5650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228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4867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5418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597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84792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43081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2935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9363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8838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43166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9464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911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7259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0050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6698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035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181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34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8455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7385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61473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690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0761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8076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7829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95016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6115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767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75644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0068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26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758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957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7840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7823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71312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2.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15940" y="6081084"/>
            <a:ext cx="2111379" cy="539751"/>
          </a:xfrm>
          <a:prstGeom prst="rect">
            <a:avLst/>
          </a:prstGeom>
        </p:spPr>
      </p:pic>
    </p:spTree>
    <p:extLst>
      <p:ext uri="{BB962C8B-B14F-4D97-AF65-F5344CB8AC3E}">
        <p14:creationId xmlns:p14="http://schemas.microsoft.com/office/powerpoint/2010/main" val="3762197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3"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10400598" y="6359314"/>
            <a:ext cx="9532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5460656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26409157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70260455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10373292" y="6356350"/>
            <a:ext cx="9805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rPr>
              <a:t>Slide</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1751964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www.bbc.co.uk/news/articles/c84z4p3vyvgo" TargetMode="External"/><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www.constructionenquirer.com/2024/03/11/scaffold-tower-collapse-caught-on-car-dashcam/" TargetMode="Externa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hyperlink" Target="https://www.youtube.com/watch?v=Sahpy7iRNlg" TargetMode="External"/><Relationship Id="rId5" Type="http://schemas.openxmlformats.org/officeDocument/2006/relationships/image" Target="../media/image36.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www.she.stfc.ac.uk/Pages/Evotix-Tutorial-6-Archive-and-re-open-a-risk-assessment.mp4" TargetMode="External"/><Relationship Id="rId3" Type="http://schemas.openxmlformats.org/officeDocument/2006/relationships/hyperlink" Target="https://www.she.stfc.ac.uk/Pages/Evotix-Tutorial-1-Logging-in-with-single-sign-on.mp4" TargetMode="External"/><Relationship Id="rId7" Type="http://schemas.openxmlformats.org/officeDocument/2006/relationships/hyperlink" Target="https://www.she.stfc.ac.uk/Pages/Evotix-Tutorial-5-Reviewing-a-risk-assessment.mp4"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she.stfc.ac.uk/Pages/Evotix-Tutorial-4-Creating-a-new-risk-assessment.mp4" TargetMode="External"/><Relationship Id="rId5" Type="http://schemas.openxmlformats.org/officeDocument/2006/relationships/hyperlink" Target="https://www.she.stfc.ac.uk/Pages/Evotix-Tutorial-3-Searching-for-and-finding-records.mp4" TargetMode="External"/><Relationship Id="rId4" Type="http://schemas.openxmlformats.org/officeDocument/2006/relationships/hyperlink" Target="https://www.she.stfc.ac.uk/Pages/Evotix-Tutorial-2-Dashboard-and-Navigation.mp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9E85F-170D-B94D-BA35-E3F2E3C164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4146" y="4127252"/>
            <a:ext cx="8567854" cy="2730748"/>
          </a:xfrm>
          <a:prstGeom prst="rect">
            <a:avLst/>
          </a:prstGeom>
        </p:spPr>
      </p:pic>
      <p:sp>
        <p:nvSpPr>
          <p:cNvPr id="8" name="TextBox 7">
            <a:extLst>
              <a:ext uri="{FF2B5EF4-FFF2-40B4-BE49-F238E27FC236}">
                <a16:creationId xmlns:a16="http://schemas.microsoft.com/office/drawing/2014/main" id="{A1A39C34-E01A-FD49-8603-2E8AE6BB5606}"/>
              </a:ext>
            </a:extLst>
          </p:cNvPr>
          <p:cNvSpPr txBox="1"/>
          <p:nvPr/>
        </p:nvSpPr>
        <p:spPr>
          <a:xfrm>
            <a:off x="1266345" y="2160730"/>
            <a:ext cx="5711971"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0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Risk Assessment Awareness Training</a:t>
            </a: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4058746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SHE Code 6: Risk Management</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F8287029-0041-4A82-B4B6-A59AA8DC3EF0}"/>
              </a:ext>
            </a:extLst>
          </p:cNvPr>
          <p:cNvSpPr/>
          <p:nvPr/>
        </p:nvSpPr>
        <p:spPr>
          <a:xfrm>
            <a:off x="275429" y="1388975"/>
            <a:ext cx="11471094" cy="470898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A </a:t>
            </a:r>
            <a:r>
              <a:rPr kumimoji="0" lang="en-GB" sz="2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HAZARD</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is anything that has the potential to cause harm. Types: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Physical </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safety hazards such as working with electricity or working from ladders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Health </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hazards such as working with hazardous chemicals, biological agents or allergenic materials. There are also, psychosocial hazards that could lead to work-related mental ill-health issues such as stress, anxiety or depression; or activities where staff may be subject to violence or aggression (e.g. front line, customer or public facing staff)</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Environmental</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hazards such as activities leading to harmful emissions to atmosphere or contamination of our waste water systems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5127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Definitions - Hazard</a:t>
            </a: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2E2C61">
                  <a:tint val="75000"/>
                </a:srgb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DB6DE019-9EC7-4C0D-A9B3-C63A8307E9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8016" y="3578084"/>
            <a:ext cx="2585663" cy="1939247"/>
          </a:xfrm>
          <a:prstGeom prst="rect">
            <a:avLst/>
          </a:prstGeom>
        </p:spPr>
      </p:pic>
      <p:sp>
        <p:nvSpPr>
          <p:cNvPr id="10" name="TextBox 9">
            <a:extLst>
              <a:ext uri="{FF2B5EF4-FFF2-40B4-BE49-F238E27FC236}">
                <a16:creationId xmlns:a16="http://schemas.microsoft.com/office/drawing/2014/main" id="{6EC72466-6C18-4ABD-9F92-76E60D7890BE}"/>
              </a:ext>
            </a:extLst>
          </p:cNvPr>
          <p:cNvSpPr txBox="1"/>
          <p:nvPr/>
        </p:nvSpPr>
        <p:spPr>
          <a:xfrm>
            <a:off x="4901490" y="5911579"/>
            <a:ext cx="7277298" cy="73866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626262"/>
                </a:solidFill>
                <a:latin typeface="Arial" panose="020B0604020202020204"/>
              </a:rPr>
              <a:t>You will need to research your hazards to identify all significant hazards. You can use: observation of activity; operator consultation; websites, e.g. HSE; Manufacturer’s instructions; internal/external experts; incidents/near misses; etc.</a:t>
            </a:r>
            <a:endParaRPr kumimoji="0" lang="en-GB" sz="1400" b="1" i="0" u="none" strike="noStrike" kern="1200" cap="none" spc="0" normalizeH="0" baseline="0" noProof="0" dirty="0">
              <a:ln>
                <a:noFill/>
              </a:ln>
              <a:solidFill>
                <a:srgbClr val="626262"/>
              </a:solidFill>
              <a:effectLst/>
              <a:uLnTx/>
              <a:uFillTx/>
              <a:latin typeface="Arial" panose="020B0604020202020204"/>
            </a:endParaRPr>
          </a:p>
        </p:txBody>
      </p:sp>
      <p:pic>
        <p:nvPicPr>
          <p:cNvPr id="11" name="Picture 4" descr="http://www.pd4pic.com/images/caution-hazard-warning-alert-carefulness-danger.png">
            <a:extLst>
              <a:ext uri="{FF2B5EF4-FFF2-40B4-BE49-F238E27FC236}">
                <a16:creationId xmlns:a16="http://schemas.microsoft.com/office/drawing/2014/main" id="{696E8CFB-BA24-4478-A48C-2B97753FC8C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76709" y="5711687"/>
            <a:ext cx="1024781" cy="9495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6964567-37A8-4BDA-B93E-D137FB574637}"/>
              </a:ext>
            </a:extLst>
          </p:cNvPr>
          <p:cNvSpPr/>
          <p:nvPr/>
        </p:nvSpPr>
        <p:spPr>
          <a:xfrm>
            <a:off x="420342" y="1433816"/>
            <a:ext cx="10719460" cy="4493538"/>
          </a:xfrm>
          <a:prstGeom prst="rect">
            <a:avLst/>
          </a:prstGeom>
        </p:spPr>
        <p:txBody>
          <a:bodyPr wrap="square">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A hazard is any activity or object that has the </a:t>
            </a:r>
            <a:r>
              <a:rPr kumimoji="0" lang="en-GB" sz="2400" b="0" i="0" u="none" strike="noStrike" kern="1200" cap="none" spc="0" normalizeH="0" baseline="0" noProof="0" dirty="0">
                <a:ln>
                  <a:noFill/>
                </a:ln>
                <a:solidFill>
                  <a:srgbClr val="FF6900"/>
                </a:solidFill>
                <a:effectLst/>
                <a:uLnTx/>
                <a:uFillTx/>
                <a:latin typeface="Arial" panose="020B0604020202020204" pitchFamily="34" charset="0"/>
                <a:ea typeface="+mn-ea"/>
                <a:cs typeface="Arial" panose="020B0604020202020204" pitchFamily="34" charset="0"/>
              </a:rPr>
              <a:t>potential</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to cause </a:t>
            </a:r>
            <a:r>
              <a:rPr kumimoji="0" lang="en-GB" sz="2400" b="0" i="0" u="none" strike="noStrike" kern="1200" cap="none" spc="0" normalizeH="0" baseline="0" noProof="0" dirty="0">
                <a:ln>
                  <a:noFill/>
                </a:ln>
                <a:solidFill>
                  <a:srgbClr val="FF6900"/>
                </a:solidFill>
                <a:effectLst/>
                <a:uLnTx/>
                <a:uFillTx/>
                <a:latin typeface="Arial" panose="020B0604020202020204" pitchFamily="34" charset="0"/>
                <a:ea typeface="+mn-ea"/>
                <a:cs typeface="Arial" panose="020B0604020202020204" pitchFamily="34" charset="0"/>
              </a:rPr>
              <a:t>harm</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to people or the environment. </a:t>
            </a:r>
            <a:endParaRPr kumimoji="0" lang="en-GB" sz="2400" b="0" i="0" u="none" strike="noStrike" kern="1200" cap="none" spc="0" normalizeH="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Examples:</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Working at height</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Manual handling</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Working with syringes</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Driving a fork lift truck</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Operating 3D printer</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Use of mains electricity to power ‘x’ equipment</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Working with liquid nitrogen</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Working ‘out of hours’</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Working from home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pic>
        <p:nvPicPr>
          <p:cNvPr id="14" name="Picture 2">
            <a:extLst>
              <a:ext uri="{FF2B5EF4-FFF2-40B4-BE49-F238E27FC236}">
                <a16:creationId xmlns:a16="http://schemas.microsoft.com/office/drawing/2014/main" id="{BE0D72D9-9BD5-4D82-84E0-9A7CD88984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33630" y="2540679"/>
            <a:ext cx="2294673" cy="1530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88149A58-E7ED-4525-80FF-A1747B63E9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5125" y="4026520"/>
            <a:ext cx="1970029" cy="1314995"/>
          </a:xfrm>
          <a:prstGeom prst="rect">
            <a:avLst/>
          </a:prstGeom>
        </p:spPr>
      </p:pic>
      <p:sp>
        <p:nvSpPr>
          <p:cNvPr id="4" name="TextBox 3"/>
          <p:cNvSpPr txBox="1"/>
          <p:nvPr/>
        </p:nvSpPr>
        <p:spPr>
          <a:xfrm>
            <a:off x="4100170" y="3155884"/>
            <a:ext cx="1727200" cy="923330"/>
          </a:xfrm>
          <a:prstGeom prst="rect">
            <a:avLst/>
          </a:prstGeom>
          <a:noFill/>
          <a:ln>
            <a:solidFill>
              <a:schemeClr val="tx1"/>
            </a:solidFill>
          </a:ln>
        </p:spPr>
        <p:txBody>
          <a:bodyPr wrap="square" rtlCol="0">
            <a:spAutoFit/>
          </a:bodyPr>
          <a:lstStyle/>
          <a:p>
            <a:pPr algn="ctr"/>
            <a:r>
              <a:rPr lang="en-GB" b="1" u="sng" dirty="0">
                <a:solidFill>
                  <a:srgbClr val="626262"/>
                </a:solidFill>
              </a:rPr>
              <a:t>Clue</a:t>
            </a:r>
            <a:r>
              <a:rPr lang="en-GB" dirty="0">
                <a:solidFill>
                  <a:srgbClr val="626262"/>
                </a:solidFill>
              </a:rPr>
              <a:t>: A hazard never sounds painful!</a:t>
            </a:r>
          </a:p>
        </p:txBody>
      </p:sp>
    </p:spTree>
    <p:extLst>
      <p:ext uri="{BB962C8B-B14F-4D97-AF65-F5344CB8AC3E}">
        <p14:creationId xmlns:p14="http://schemas.microsoft.com/office/powerpoint/2010/main" val="2365819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How to address other/untrained people in RA</a:t>
            </a:r>
          </a:p>
        </p:txBody>
      </p:sp>
      <p:pic>
        <p:nvPicPr>
          <p:cNvPr id="4" name="Picture 3"/>
          <p:cNvPicPr>
            <a:picLocks noChangeAspect="1"/>
          </p:cNvPicPr>
          <p:nvPr/>
        </p:nvPicPr>
        <p:blipFill>
          <a:blip r:embed="rId3"/>
          <a:stretch>
            <a:fillRect/>
          </a:stretch>
        </p:blipFill>
        <p:spPr>
          <a:xfrm>
            <a:off x="523752" y="1034142"/>
            <a:ext cx="10906247" cy="5736937"/>
          </a:xfrm>
          <a:prstGeom prst="rect">
            <a:avLst/>
          </a:prstGeom>
        </p:spPr>
      </p:pic>
    </p:spTree>
    <p:extLst>
      <p:ext uri="{BB962C8B-B14F-4D97-AF65-F5344CB8AC3E}">
        <p14:creationId xmlns:p14="http://schemas.microsoft.com/office/powerpoint/2010/main" val="415862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E5DC61-20E2-4CE8-899E-0B54EA77352B}"/>
              </a:ext>
            </a:extLst>
          </p:cNvPr>
          <p:cNvSpPr/>
          <p:nvPr/>
        </p:nvSpPr>
        <p:spPr>
          <a:xfrm>
            <a:off x="420342" y="1351508"/>
            <a:ext cx="10719460" cy="4154984"/>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Harm (saying ‘injured’ is not sufficient)</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800100" lvl="1" indent="-342900" fontAlgn="base">
              <a:buFont typeface="Arial" panose="020B0604020202020204" pitchFamily="34" charset="0"/>
              <a:buChar char="•"/>
            </a:pPr>
            <a:r>
              <a:rPr lang="en-GB" sz="2400" dirty="0">
                <a:solidFill>
                  <a:srgbClr val="FF6900"/>
                </a:solidFill>
                <a:latin typeface="Arial" panose="020B0604020202020204" pitchFamily="34" charset="0"/>
                <a:cs typeface="Arial" panose="020B0604020202020204" pitchFamily="34" charset="0"/>
              </a:rPr>
              <a:t>How</a:t>
            </a:r>
            <a:r>
              <a:rPr lang="en-GB" sz="2400" dirty="0">
                <a:solidFill>
                  <a:srgbClr val="626262"/>
                </a:solidFill>
                <a:latin typeface="Arial" panose="020B0604020202020204" pitchFamily="34" charset="0"/>
                <a:cs typeface="Arial" panose="020B0604020202020204" pitchFamily="34" charset="0"/>
              </a:rPr>
              <a:t> the hazard could cause injury. In order to be </a:t>
            </a:r>
            <a:r>
              <a:rPr lang="en-GB" sz="2400" dirty="0">
                <a:solidFill>
                  <a:srgbClr val="FF6900"/>
                </a:solidFill>
                <a:latin typeface="Arial" panose="020B0604020202020204" pitchFamily="34" charset="0"/>
                <a:cs typeface="Arial" panose="020B0604020202020204" pitchFamily="34" charset="0"/>
              </a:rPr>
              <a:t>specific</a:t>
            </a:r>
            <a:r>
              <a:rPr lang="en-GB" sz="2400" dirty="0">
                <a:solidFill>
                  <a:srgbClr val="626262"/>
                </a:solidFill>
                <a:latin typeface="Arial" panose="020B0604020202020204" pitchFamily="34" charset="0"/>
                <a:cs typeface="Arial" panose="020B0604020202020204" pitchFamily="34" charset="0"/>
              </a:rPr>
              <a:t>, detail the pathway to the body, </a:t>
            </a:r>
            <a:r>
              <a:rPr lang="en-GB" sz="2400" dirty="0" err="1">
                <a:solidFill>
                  <a:srgbClr val="626262"/>
                </a:solidFill>
                <a:latin typeface="Arial" panose="020B0604020202020204" pitchFamily="34" charset="0"/>
                <a:cs typeface="Arial" panose="020B0604020202020204" pitchFamily="34" charset="0"/>
              </a:rPr>
              <a:t>e.g</a:t>
            </a:r>
            <a:r>
              <a:rPr lang="en-GB" sz="2400" dirty="0">
                <a:solidFill>
                  <a:srgbClr val="626262"/>
                </a:solidFill>
                <a:latin typeface="Arial" panose="020B0604020202020204" pitchFamily="34" charset="0"/>
                <a:cs typeface="Arial" panose="020B0604020202020204" pitchFamily="34" charset="0"/>
              </a:rPr>
              <a:t>:</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1257300" lvl="2"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skin contact causing burns</a:t>
            </a:r>
          </a:p>
          <a:p>
            <a:pPr marL="1257300" lvl="2"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hit by projectile after explosion</a:t>
            </a:r>
          </a:p>
          <a:p>
            <a:pPr marL="1257300" lvl="2"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asphyxiation after inhaling nitrogen </a:t>
            </a:r>
          </a:p>
          <a:p>
            <a:pPr marL="1257300" lvl="2"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cut by sharp object</a:t>
            </a:r>
          </a:p>
          <a:p>
            <a:pPr marL="1257300" lvl="2"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absorbed through skin, etc.</a:t>
            </a:r>
          </a:p>
          <a:p>
            <a:pPr fontAlgn="base"/>
            <a:endParaRPr lang="en-GB" sz="2400" dirty="0">
              <a:solidFill>
                <a:srgbClr val="62626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Definitions</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4591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Hierarchy of control measures</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id="{251D35EF-15BB-47E7-B264-284A23123D2F}"/>
              </a:ext>
            </a:extLst>
          </p:cNvPr>
          <p:cNvGrpSpPr/>
          <p:nvPr/>
        </p:nvGrpSpPr>
        <p:grpSpPr>
          <a:xfrm>
            <a:off x="3493992" y="1392321"/>
            <a:ext cx="7813674" cy="4929187"/>
            <a:chOff x="2506664" y="1134270"/>
            <a:chExt cx="7813674" cy="4929187"/>
          </a:xfrm>
        </p:grpSpPr>
        <p:cxnSp>
          <p:nvCxnSpPr>
            <p:cNvPr id="24" name="Straight Arrow Connector 14">
              <a:extLst>
                <a:ext uri="{FF2B5EF4-FFF2-40B4-BE49-F238E27FC236}">
                  <a16:creationId xmlns:a16="http://schemas.microsoft.com/office/drawing/2014/main" id="{C423F68B-7FA2-4B77-B5A0-CB756787B078}"/>
                </a:ext>
              </a:extLst>
            </p:cNvPr>
            <p:cNvCxnSpPr>
              <a:cxnSpLocks noChangeShapeType="1"/>
            </p:cNvCxnSpPr>
            <p:nvPr/>
          </p:nvCxnSpPr>
          <p:spPr bwMode="auto">
            <a:xfrm>
              <a:off x="6230937" y="1134270"/>
              <a:ext cx="3095625" cy="4462462"/>
            </a:xfrm>
            <a:prstGeom prst="straightConnector1">
              <a:avLst/>
            </a:prstGeom>
            <a:noFill/>
            <a:ln w="476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 name="Straight Arrow Connector 9">
              <a:extLst>
                <a:ext uri="{FF2B5EF4-FFF2-40B4-BE49-F238E27FC236}">
                  <a16:creationId xmlns:a16="http://schemas.microsoft.com/office/drawing/2014/main" id="{B0344572-C2B0-4B30-A4BE-862D6F9DEFC3}"/>
                </a:ext>
              </a:extLst>
            </p:cNvPr>
            <p:cNvCxnSpPr>
              <a:cxnSpLocks noChangeShapeType="1"/>
            </p:cNvCxnSpPr>
            <p:nvPr/>
          </p:nvCxnSpPr>
          <p:spPr bwMode="auto">
            <a:xfrm flipV="1">
              <a:off x="2506664" y="1295401"/>
              <a:ext cx="2925762" cy="4140200"/>
            </a:xfrm>
            <a:prstGeom prst="straightConnector1">
              <a:avLst/>
            </a:prstGeom>
            <a:noFill/>
            <a:ln w="476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 name="Isosceles Triangle 1">
              <a:extLst>
                <a:ext uri="{FF2B5EF4-FFF2-40B4-BE49-F238E27FC236}">
                  <a16:creationId xmlns:a16="http://schemas.microsoft.com/office/drawing/2014/main" id="{21BE3134-244C-4035-980F-07BF31577943}"/>
                </a:ext>
              </a:extLst>
            </p:cNvPr>
            <p:cNvSpPr>
              <a:spLocks noChangeArrowheads="1"/>
            </p:cNvSpPr>
            <p:nvPr/>
          </p:nvSpPr>
          <p:spPr bwMode="auto">
            <a:xfrm>
              <a:off x="2586833" y="1167607"/>
              <a:ext cx="6684962" cy="4895850"/>
            </a:xfrm>
            <a:prstGeom prst="triangle">
              <a:avLst>
                <a:gd name="adj" fmla="val 50000"/>
              </a:avLst>
            </a:prstGeom>
            <a:solidFill>
              <a:srgbClr val="00B0F0"/>
            </a:solidFill>
            <a:ln w="9525" algn="ctr">
              <a:solidFill>
                <a:schemeClr val="tx1"/>
              </a:solidFill>
              <a:round/>
              <a:headEnd/>
              <a:tailEnd/>
            </a:ln>
          </p:spPr>
          <p:txBody>
            <a:bodyPr/>
            <a:lstStyle>
              <a:lvl1pPr>
                <a:spcBef>
                  <a:spcPct val="20000"/>
                </a:spcBef>
                <a:buChar char="•"/>
                <a:defRPr sz="3200">
                  <a:solidFill>
                    <a:schemeClr val="tx1"/>
                  </a:solidFill>
                  <a:latin typeface="Corisande Light" pitchFamily="2" charset="0"/>
                </a:defRPr>
              </a:lvl1pPr>
              <a:lvl2pPr marL="742950" indent="-285750">
                <a:spcBef>
                  <a:spcPct val="20000"/>
                </a:spcBef>
                <a:buChar char="–"/>
                <a:defRPr sz="2800">
                  <a:solidFill>
                    <a:schemeClr val="tx1"/>
                  </a:solidFill>
                  <a:latin typeface="Corisande Light" pitchFamily="2" charset="0"/>
                </a:defRPr>
              </a:lvl2pPr>
              <a:lvl3pPr marL="1143000" indent="-228600">
                <a:spcBef>
                  <a:spcPct val="20000"/>
                </a:spcBef>
                <a:buChar char="•"/>
                <a:defRPr sz="2400">
                  <a:solidFill>
                    <a:schemeClr val="tx1"/>
                  </a:solidFill>
                  <a:latin typeface="Corisande Light" pitchFamily="2" charset="0"/>
                </a:defRPr>
              </a:lvl3pPr>
              <a:lvl4pPr marL="1600200" indent="-228600">
                <a:spcBef>
                  <a:spcPct val="20000"/>
                </a:spcBef>
                <a:buChar char="–"/>
                <a:defRPr sz="2000">
                  <a:solidFill>
                    <a:schemeClr val="tx1"/>
                  </a:solidFill>
                  <a:latin typeface="Corisande Light" pitchFamily="2" charset="0"/>
                </a:defRPr>
              </a:lvl4pPr>
              <a:lvl5pPr marL="2057400" indent="-228600">
                <a:spcBef>
                  <a:spcPct val="20000"/>
                </a:spcBef>
                <a:buChar char="»"/>
                <a:defRPr sz="2000">
                  <a:solidFill>
                    <a:schemeClr val="tx1"/>
                  </a:solidFill>
                  <a:latin typeface="Corisande Light" pitchFamily="2" charset="0"/>
                </a:defRPr>
              </a:lvl5pPr>
              <a:lvl6pPr marL="2514600" indent="-228600" eaLnBrk="0" fontAlgn="base" hangingPunct="0">
                <a:spcBef>
                  <a:spcPct val="20000"/>
                </a:spcBef>
                <a:spcAft>
                  <a:spcPct val="0"/>
                </a:spcAft>
                <a:buChar char="»"/>
                <a:defRPr sz="2000">
                  <a:solidFill>
                    <a:schemeClr val="tx1"/>
                  </a:solidFill>
                  <a:latin typeface="Corisande Light" pitchFamily="2" charset="0"/>
                </a:defRPr>
              </a:lvl6pPr>
              <a:lvl7pPr marL="2971800" indent="-228600" eaLnBrk="0" fontAlgn="base" hangingPunct="0">
                <a:spcBef>
                  <a:spcPct val="20000"/>
                </a:spcBef>
                <a:spcAft>
                  <a:spcPct val="0"/>
                </a:spcAft>
                <a:buChar char="»"/>
                <a:defRPr sz="2000">
                  <a:solidFill>
                    <a:schemeClr val="tx1"/>
                  </a:solidFill>
                  <a:latin typeface="Corisande Light" pitchFamily="2" charset="0"/>
                </a:defRPr>
              </a:lvl7pPr>
              <a:lvl8pPr marL="3429000" indent="-228600" eaLnBrk="0" fontAlgn="base" hangingPunct="0">
                <a:spcBef>
                  <a:spcPct val="20000"/>
                </a:spcBef>
                <a:spcAft>
                  <a:spcPct val="0"/>
                </a:spcAft>
                <a:buChar char="»"/>
                <a:defRPr sz="2000">
                  <a:solidFill>
                    <a:schemeClr val="tx1"/>
                  </a:solidFill>
                  <a:latin typeface="Corisande Light" pitchFamily="2" charset="0"/>
                </a:defRPr>
              </a:lvl8pPr>
              <a:lvl9pPr marL="3886200" indent="-228600" eaLnBrk="0" fontAlgn="base" hangingPunct="0">
                <a:spcBef>
                  <a:spcPct val="20000"/>
                </a:spcBef>
                <a:spcAft>
                  <a:spcPct val="0"/>
                </a:spcAft>
                <a:buChar char="»"/>
                <a:defRPr sz="2000">
                  <a:solidFill>
                    <a:schemeClr val="tx1"/>
                  </a:solidFill>
                  <a:latin typeface="Corisande Light" pitchFamily="2"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Lucida Grande" pitchFamily="-64" charset="0"/>
                <a:ea typeface="ヒラギノ角ゴ Pro W3" pitchFamily="-64" charset="-128"/>
                <a:cs typeface="+mn-cs"/>
              </a:endParaRPr>
            </a:p>
          </p:txBody>
        </p:sp>
        <p:sp>
          <p:nvSpPr>
            <p:cNvPr id="27" name="TextBox 26">
              <a:extLst>
                <a:ext uri="{FF2B5EF4-FFF2-40B4-BE49-F238E27FC236}">
                  <a16:creationId xmlns:a16="http://schemas.microsoft.com/office/drawing/2014/main" id="{3388F363-CD4A-41A5-94E8-877C30C1244A}"/>
                </a:ext>
              </a:extLst>
            </p:cNvPr>
            <p:cNvSpPr txBox="1"/>
            <p:nvPr/>
          </p:nvSpPr>
          <p:spPr>
            <a:xfrm>
              <a:off x="5196682" y="2360216"/>
              <a:ext cx="1465262" cy="369887"/>
            </a:xfrm>
            <a:prstGeom prst="rect">
              <a:avLst/>
            </a:prstGeom>
            <a:solidFill>
              <a:srgbClr val="FFC000"/>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ヒラギノ角ゴ Pro W3" pitchFamily="-64" charset="-128"/>
                  <a:cs typeface="+mn-cs"/>
                </a:rPr>
                <a:t>1. Eliminate</a:t>
              </a:r>
            </a:p>
          </p:txBody>
        </p:sp>
        <p:sp>
          <p:nvSpPr>
            <p:cNvPr id="28" name="TextBox 27">
              <a:extLst>
                <a:ext uri="{FF2B5EF4-FFF2-40B4-BE49-F238E27FC236}">
                  <a16:creationId xmlns:a16="http://schemas.microsoft.com/office/drawing/2014/main" id="{D1937A76-9679-4ABB-9EAC-992AFF73FCE0}"/>
                </a:ext>
              </a:extLst>
            </p:cNvPr>
            <p:cNvSpPr txBox="1"/>
            <p:nvPr/>
          </p:nvSpPr>
          <p:spPr>
            <a:xfrm>
              <a:off x="5197477" y="3117056"/>
              <a:ext cx="1520825" cy="368300"/>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ヒラギノ角ゴ Pro W3" pitchFamily="-64" charset="-128"/>
                  <a:cs typeface="+mn-cs"/>
                </a:rPr>
                <a:t>2. Substitute</a:t>
              </a:r>
            </a:p>
          </p:txBody>
        </p:sp>
        <p:sp>
          <p:nvSpPr>
            <p:cNvPr id="29" name="TextBox 28">
              <a:extLst>
                <a:ext uri="{FF2B5EF4-FFF2-40B4-BE49-F238E27FC236}">
                  <a16:creationId xmlns:a16="http://schemas.microsoft.com/office/drawing/2014/main" id="{3E248576-6EDB-4DA2-819E-6ABE7E682999}"/>
                </a:ext>
              </a:extLst>
            </p:cNvPr>
            <p:cNvSpPr txBox="1"/>
            <p:nvPr/>
          </p:nvSpPr>
          <p:spPr>
            <a:xfrm>
              <a:off x="4589463" y="3823891"/>
              <a:ext cx="2822574" cy="368300"/>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ヒラギノ角ゴ Pro W3" pitchFamily="-64" charset="-128"/>
                  <a:cs typeface="+mn-cs"/>
                </a:rPr>
                <a:t>3. Engineering Controls</a:t>
              </a:r>
            </a:p>
          </p:txBody>
        </p:sp>
        <p:sp>
          <p:nvSpPr>
            <p:cNvPr id="30" name="TextBox 29">
              <a:extLst>
                <a:ext uri="{FF2B5EF4-FFF2-40B4-BE49-F238E27FC236}">
                  <a16:creationId xmlns:a16="http://schemas.microsoft.com/office/drawing/2014/main" id="{717A959E-18D8-4626-A4E7-CEB573F9FC0E}"/>
                </a:ext>
              </a:extLst>
            </p:cNvPr>
            <p:cNvSpPr txBox="1"/>
            <p:nvPr/>
          </p:nvSpPr>
          <p:spPr>
            <a:xfrm>
              <a:off x="4589462" y="4579144"/>
              <a:ext cx="2822575" cy="368300"/>
            </a:xfrm>
            <a:prstGeom prst="rect">
              <a:avLst/>
            </a:prstGeom>
            <a:solidFill>
              <a:srgbClr val="FFC000"/>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ヒラギノ角ゴ Pro W3" pitchFamily="-64" charset="-128"/>
                  <a:cs typeface="+mn-cs"/>
                </a:rPr>
                <a:t>4. Administrative Controls</a:t>
              </a:r>
            </a:p>
          </p:txBody>
        </p:sp>
        <p:sp>
          <p:nvSpPr>
            <p:cNvPr id="31" name="TextBox 30">
              <a:extLst>
                <a:ext uri="{FF2B5EF4-FFF2-40B4-BE49-F238E27FC236}">
                  <a16:creationId xmlns:a16="http://schemas.microsoft.com/office/drawing/2014/main" id="{53100773-05BF-4858-A752-643A5E399CA2}"/>
                </a:ext>
              </a:extLst>
            </p:cNvPr>
            <p:cNvSpPr txBox="1"/>
            <p:nvPr/>
          </p:nvSpPr>
          <p:spPr>
            <a:xfrm>
              <a:off x="4160043" y="5308204"/>
              <a:ext cx="3735388" cy="368300"/>
            </a:xfrm>
            <a:prstGeom prst="rect">
              <a:avLst/>
            </a:prstGeom>
            <a:solidFill>
              <a:srgbClr val="FFC000"/>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ヒラギノ角ゴ Pro W3" pitchFamily="-64" charset="-128"/>
                  <a:cs typeface="+mn-cs"/>
                </a:rPr>
                <a:t>5. Personal Protective Equipment</a:t>
              </a:r>
            </a:p>
          </p:txBody>
        </p:sp>
        <p:sp>
          <p:nvSpPr>
            <p:cNvPr id="32" name="TextBox 3">
              <a:extLst>
                <a:ext uri="{FF2B5EF4-FFF2-40B4-BE49-F238E27FC236}">
                  <a16:creationId xmlns:a16="http://schemas.microsoft.com/office/drawing/2014/main" id="{DD541FFB-0FF6-40B5-A559-CEEAB59CB778}"/>
                </a:ext>
              </a:extLst>
            </p:cNvPr>
            <p:cNvSpPr txBox="1">
              <a:spLocks noChangeArrowheads="1"/>
            </p:cNvSpPr>
            <p:nvPr/>
          </p:nvSpPr>
          <p:spPr bwMode="auto">
            <a:xfrm>
              <a:off x="2557463" y="2534445"/>
              <a:ext cx="1727200" cy="646112"/>
            </a:xfrm>
            <a:prstGeom prst="rect">
              <a:avLst/>
            </a:prstGeom>
            <a:solidFill>
              <a:srgbClr val="D0EAEC"/>
            </a:solidFill>
            <a:ln w="9525">
              <a:solidFill>
                <a:schemeClr val="tx1"/>
              </a:solidFill>
              <a:miter lim="800000"/>
              <a:headEnd/>
              <a:tailEnd/>
            </a:ln>
          </p:spPr>
          <p:txBody>
            <a:bodyPr>
              <a:spAutoFit/>
            </a:bodyPr>
            <a:lstStyle>
              <a:lvl1pPr>
                <a:spcBef>
                  <a:spcPct val="20000"/>
                </a:spcBef>
                <a:buChar char="•"/>
                <a:defRPr sz="3200">
                  <a:solidFill>
                    <a:schemeClr val="tx1"/>
                  </a:solidFill>
                  <a:latin typeface="Corisande Light" pitchFamily="2" charset="0"/>
                </a:defRPr>
              </a:lvl1pPr>
              <a:lvl2pPr marL="742950" indent="-285750">
                <a:spcBef>
                  <a:spcPct val="20000"/>
                </a:spcBef>
                <a:buChar char="–"/>
                <a:defRPr sz="2800">
                  <a:solidFill>
                    <a:schemeClr val="tx1"/>
                  </a:solidFill>
                  <a:latin typeface="Corisande Light" pitchFamily="2" charset="0"/>
                </a:defRPr>
              </a:lvl2pPr>
              <a:lvl3pPr marL="1143000" indent="-228600">
                <a:spcBef>
                  <a:spcPct val="20000"/>
                </a:spcBef>
                <a:buChar char="•"/>
                <a:defRPr sz="2400">
                  <a:solidFill>
                    <a:schemeClr val="tx1"/>
                  </a:solidFill>
                  <a:latin typeface="Corisande Light" pitchFamily="2" charset="0"/>
                </a:defRPr>
              </a:lvl3pPr>
              <a:lvl4pPr marL="1600200" indent="-228600">
                <a:spcBef>
                  <a:spcPct val="20000"/>
                </a:spcBef>
                <a:buChar char="–"/>
                <a:defRPr sz="2000">
                  <a:solidFill>
                    <a:schemeClr val="tx1"/>
                  </a:solidFill>
                  <a:latin typeface="Corisande Light" pitchFamily="2" charset="0"/>
                </a:defRPr>
              </a:lvl4pPr>
              <a:lvl5pPr marL="2057400" indent="-228600">
                <a:spcBef>
                  <a:spcPct val="20000"/>
                </a:spcBef>
                <a:buChar char="»"/>
                <a:defRPr sz="2000">
                  <a:solidFill>
                    <a:schemeClr val="tx1"/>
                  </a:solidFill>
                  <a:latin typeface="Corisande Light" pitchFamily="2" charset="0"/>
                </a:defRPr>
              </a:lvl5pPr>
              <a:lvl6pPr marL="2514600" indent="-228600" eaLnBrk="0" fontAlgn="base" hangingPunct="0">
                <a:spcBef>
                  <a:spcPct val="20000"/>
                </a:spcBef>
                <a:spcAft>
                  <a:spcPct val="0"/>
                </a:spcAft>
                <a:buChar char="»"/>
                <a:defRPr sz="2000">
                  <a:solidFill>
                    <a:schemeClr val="tx1"/>
                  </a:solidFill>
                  <a:latin typeface="Corisande Light" pitchFamily="2" charset="0"/>
                </a:defRPr>
              </a:lvl6pPr>
              <a:lvl7pPr marL="2971800" indent="-228600" eaLnBrk="0" fontAlgn="base" hangingPunct="0">
                <a:spcBef>
                  <a:spcPct val="20000"/>
                </a:spcBef>
                <a:spcAft>
                  <a:spcPct val="0"/>
                </a:spcAft>
                <a:buChar char="»"/>
                <a:defRPr sz="2000">
                  <a:solidFill>
                    <a:schemeClr val="tx1"/>
                  </a:solidFill>
                  <a:latin typeface="Corisande Light" pitchFamily="2" charset="0"/>
                </a:defRPr>
              </a:lvl7pPr>
              <a:lvl8pPr marL="3429000" indent="-228600" eaLnBrk="0" fontAlgn="base" hangingPunct="0">
                <a:spcBef>
                  <a:spcPct val="20000"/>
                </a:spcBef>
                <a:spcAft>
                  <a:spcPct val="0"/>
                </a:spcAft>
                <a:buChar char="»"/>
                <a:defRPr sz="2000">
                  <a:solidFill>
                    <a:schemeClr val="tx1"/>
                  </a:solidFill>
                  <a:latin typeface="Corisande Light" pitchFamily="2" charset="0"/>
                </a:defRPr>
              </a:lvl8pPr>
              <a:lvl9pPr marL="3886200" indent="-228600" eaLnBrk="0" fontAlgn="base" hangingPunct="0">
                <a:spcBef>
                  <a:spcPct val="20000"/>
                </a:spcBef>
                <a:spcAft>
                  <a:spcPct val="0"/>
                </a:spcAft>
                <a:buChar char="»"/>
                <a:defRPr sz="2000">
                  <a:solidFill>
                    <a:schemeClr val="tx1"/>
                  </a:solidFill>
                  <a:latin typeface="Corisande Light" pitchFamily="2"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Lucida Grande" pitchFamily="-64" charset="0"/>
                  <a:ea typeface="ヒラギノ角ゴ Pro W3" pitchFamily="-64" charset="-128"/>
                  <a:cs typeface="+mn-cs"/>
                </a:rPr>
                <a:t>Most </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Lucida Grande" pitchFamily="-64" charset="0"/>
                  <a:ea typeface="ヒラギノ角ゴ Pro W3" pitchFamily="-64" charset="-128"/>
                  <a:cs typeface="+mn-cs"/>
                </a:rPr>
                <a:t>Preferred</a:t>
              </a:r>
            </a:p>
          </p:txBody>
        </p:sp>
        <p:sp>
          <p:nvSpPr>
            <p:cNvPr id="33" name="TextBox 13">
              <a:extLst>
                <a:ext uri="{FF2B5EF4-FFF2-40B4-BE49-F238E27FC236}">
                  <a16:creationId xmlns:a16="http://schemas.microsoft.com/office/drawing/2014/main" id="{84DC4E43-AFA8-46EB-888F-6827ECCC644C}"/>
                </a:ext>
              </a:extLst>
            </p:cNvPr>
            <p:cNvSpPr txBox="1">
              <a:spLocks noChangeArrowheads="1"/>
            </p:cNvSpPr>
            <p:nvPr/>
          </p:nvSpPr>
          <p:spPr bwMode="auto">
            <a:xfrm>
              <a:off x="8593138" y="4440238"/>
              <a:ext cx="1727200" cy="646112"/>
            </a:xfrm>
            <a:prstGeom prst="rect">
              <a:avLst/>
            </a:prstGeom>
            <a:solidFill>
              <a:srgbClr val="D0EAEC"/>
            </a:solidFill>
            <a:ln w="9525">
              <a:solidFill>
                <a:schemeClr val="tx1"/>
              </a:solidFill>
              <a:miter lim="800000"/>
              <a:headEnd/>
              <a:tailEnd/>
            </a:ln>
          </p:spPr>
          <p:txBody>
            <a:bodyPr>
              <a:spAutoFit/>
            </a:bodyPr>
            <a:lstStyle>
              <a:lvl1pPr>
                <a:spcBef>
                  <a:spcPct val="20000"/>
                </a:spcBef>
                <a:buChar char="•"/>
                <a:defRPr sz="3200">
                  <a:solidFill>
                    <a:schemeClr val="tx1"/>
                  </a:solidFill>
                  <a:latin typeface="Corisande Light" pitchFamily="2" charset="0"/>
                </a:defRPr>
              </a:lvl1pPr>
              <a:lvl2pPr marL="742950" indent="-285750">
                <a:spcBef>
                  <a:spcPct val="20000"/>
                </a:spcBef>
                <a:buChar char="–"/>
                <a:defRPr sz="2800">
                  <a:solidFill>
                    <a:schemeClr val="tx1"/>
                  </a:solidFill>
                  <a:latin typeface="Corisande Light" pitchFamily="2" charset="0"/>
                </a:defRPr>
              </a:lvl2pPr>
              <a:lvl3pPr marL="1143000" indent="-228600">
                <a:spcBef>
                  <a:spcPct val="20000"/>
                </a:spcBef>
                <a:buChar char="•"/>
                <a:defRPr sz="2400">
                  <a:solidFill>
                    <a:schemeClr val="tx1"/>
                  </a:solidFill>
                  <a:latin typeface="Corisande Light" pitchFamily="2" charset="0"/>
                </a:defRPr>
              </a:lvl3pPr>
              <a:lvl4pPr marL="1600200" indent="-228600">
                <a:spcBef>
                  <a:spcPct val="20000"/>
                </a:spcBef>
                <a:buChar char="–"/>
                <a:defRPr sz="2000">
                  <a:solidFill>
                    <a:schemeClr val="tx1"/>
                  </a:solidFill>
                  <a:latin typeface="Corisande Light" pitchFamily="2" charset="0"/>
                </a:defRPr>
              </a:lvl4pPr>
              <a:lvl5pPr marL="2057400" indent="-228600">
                <a:spcBef>
                  <a:spcPct val="20000"/>
                </a:spcBef>
                <a:buChar char="»"/>
                <a:defRPr sz="2000">
                  <a:solidFill>
                    <a:schemeClr val="tx1"/>
                  </a:solidFill>
                  <a:latin typeface="Corisande Light" pitchFamily="2" charset="0"/>
                </a:defRPr>
              </a:lvl5pPr>
              <a:lvl6pPr marL="2514600" indent="-228600" eaLnBrk="0" fontAlgn="base" hangingPunct="0">
                <a:spcBef>
                  <a:spcPct val="20000"/>
                </a:spcBef>
                <a:spcAft>
                  <a:spcPct val="0"/>
                </a:spcAft>
                <a:buChar char="»"/>
                <a:defRPr sz="2000">
                  <a:solidFill>
                    <a:schemeClr val="tx1"/>
                  </a:solidFill>
                  <a:latin typeface="Corisande Light" pitchFamily="2" charset="0"/>
                </a:defRPr>
              </a:lvl6pPr>
              <a:lvl7pPr marL="2971800" indent="-228600" eaLnBrk="0" fontAlgn="base" hangingPunct="0">
                <a:spcBef>
                  <a:spcPct val="20000"/>
                </a:spcBef>
                <a:spcAft>
                  <a:spcPct val="0"/>
                </a:spcAft>
                <a:buChar char="»"/>
                <a:defRPr sz="2000">
                  <a:solidFill>
                    <a:schemeClr val="tx1"/>
                  </a:solidFill>
                  <a:latin typeface="Corisande Light" pitchFamily="2" charset="0"/>
                </a:defRPr>
              </a:lvl7pPr>
              <a:lvl8pPr marL="3429000" indent="-228600" eaLnBrk="0" fontAlgn="base" hangingPunct="0">
                <a:spcBef>
                  <a:spcPct val="20000"/>
                </a:spcBef>
                <a:spcAft>
                  <a:spcPct val="0"/>
                </a:spcAft>
                <a:buChar char="»"/>
                <a:defRPr sz="2000">
                  <a:solidFill>
                    <a:schemeClr val="tx1"/>
                  </a:solidFill>
                  <a:latin typeface="Corisande Light" pitchFamily="2" charset="0"/>
                </a:defRPr>
              </a:lvl8pPr>
              <a:lvl9pPr marL="3886200" indent="-228600" eaLnBrk="0" fontAlgn="base" hangingPunct="0">
                <a:spcBef>
                  <a:spcPct val="20000"/>
                </a:spcBef>
                <a:spcAft>
                  <a:spcPct val="0"/>
                </a:spcAft>
                <a:buChar char="»"/>
                <a:defRPr sz="2000">
                  <a:solidFill>
                    <a:schemeClr val="tx1"/>
                  </a:solidFill>
                  <a:latin typeface="Corisande Light" pitchFamily="2"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Lucida Grande" pitchFamily="-64" charset="0"/>
                  <a:ea typeface="ヒラギノ角ゴ Pro W3" pitchFamily="-64" charset="-128"/>
                  <a:cs typeface="+mn-cs"/>
                </a:rPr>
                <a:t>Least</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Lucida Grande" pitchFamily="-64" charset="0"/>
                  <a:ea typeface="ヒラギノ角ゴ Pro W3" pitchFamily="-64" charset="-128"/>
                  <a:cs typeface="+mn-cs"/>
                </a:rPr>
                <a:t>Preferred</a:t>
              </a:r>
            </a:p>
          </p:txBody>
        </p:sp>
      </p:grpSp>
    </p:spTree>
    <p:extLst>
      <p:ext uri="{BB962C8B-B14F-4D97-AF65-F5344CB8AC3E}">
        <p14:creationId xmlns:p14="http://schemas.microsoft.com/office/powerpoint/2010/main" val="1805581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67091" y="473925"/>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Language to describe control measures</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E8E7E816-020C-479C-B668-043FA4ADECB2}"/>
              </a:ext>
            </a:extLst>
          </p:cNvPr>
          <p:cNvSpPr/>
          <p:nvPr/>
        </p:nvSpPr>
        <p:spPr>
          <a:xfrm>
            <a:off x="427465" y="1401194"/>
            <a:ext cx="10719460" cy="5262979"/>
          </a:xfrm>
          <a:prstGeom prst="rect">
            <a:avLst/>
          </a:prstGeom>
        </p:spPr>
        <p:txBody>
          <a:bodyPr wrap="square">
            <a:spAutoFit/>
          </a:bodyPr>
          <a:lstStyle/>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32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Risk assessments are a factual account of what is in place to protect safety. Avoid use of words and phrases such as:</a:t>
            </a:r>
          </a:p>
          <a:p>
            <a:pPr marL="2628900" lvl="5" indent="-342900" fontAlgn="base">
              <a:buFont typeface="Arial" panose="020B0604020202020204" pitchFamily="34" charset="0"/>
              <a:buChar char="•"/>
            </a:pPr>
            <a:r>
              <a:rPr lang="en-GB" dirty="0">
                <a:solidFill>
                  <a:srgbClr val="FF6900"/>
                </a:solidFill>
                <a:latin typeface="Arial" panose="020B0604020202020204" pitchFamily="34" charset="0"/>
                <a:cs typeface="Arial" panose="020B0604020202020204" pitchFamily="34" charset="0"/>
              </a:rPr>
              <a:t>Where possible </a:t>
            </a:r>
            <a:r>
              <a:rPr lang="en-GB" dirty="0">
                <a:solidFill>
                  <a:srgbClr val="626262"/>
                </a:solidFill>
                <a:latin typeface="Arial" panose="020B0604020202020204" pitchFamily="34" charset="0"/>
                <a:cs typeface="Arial" panose="020B0604020202020204" pitchFamily="34" charset="0"/>
              </a:rPr>
              <a:t>staff will be provided with….</a:t>
            </a:r>
          </a:p>
          <a:p>
            <a:pPr marL="2628900" lvl="5" indent="-342900" fontAlgn="base">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On site training will have </a:t>
            </a:r>
            <a:r>
              <a:rPr lang="en-GB" dirty="0">
                <a:solidFill>
                  <a:srgbClr val="FF6900"/>
                </a:solidFill>
                <a:latin typeface="Arial" panose="020B0604020202020204" pitchFamily="34" charset="0"/>
                <a:cs typeface="Arial" panose="020B0604020202020204" pitchFamily="34" charset="0"/>
              </a:rPr>
              <a:t>to be </a:t>
            </a:r>
            <a:r>
              <a:rPr lang="en-GB" dirty="0">
                <a:solidFill>
                  <a:srgbClr val="626262"/>
                </a:solidFill>
                <a:latin typeface="Arial" panose="020B0604020202020204" pitchFamily="34" charset="0"/>
                <a:cs typeface="Arial" panose="020B0604020202020204" pitchFamily="34" charset="0"/>
              </a:rPr>
              <a:t>provided</a:t>
            </a:r>
          </a:p>
          <a:p>
            <a:pPr marL="2628900" lvl="5" indent="-342900" fontAlgn="base">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PPE such as safety shoes </a:t>
            </a:r>
            <a:r>
              <a:rPr lang="en-GB" dirty="0">
                <a:solidFill>
                  <a:srgbClr val="FF6900"/>
                </a:solidFill>
                <a:latin typeface="Arial" panose="020B0604020202020204" pitchFamily="34" charset="0"/>
                <a:cs typeface="Arial" panose="020B0604020202020204" pitchFamily="34" charset="0"/>
              </a:rPr>
              <a:t>should</a:t>
            </a:r>
            <a:r>
              <a:rPr lang="en-GB" dirty="0">
                <a:solidFill>
                  <a:srgbClr val="626262"/>
                </a:solidFill>
                <a:latin typeface="Arial" panose="020B0604020202020204" pitchFamily="34" charset="0"/>
                <a:cs typeface="Arial" panose="020B0604020202020204" pitchFamily="34" charset="0"/>
              </a:rPr>
              <a:t> be available</a:t>
            </a:r>
          </a:p>
          <a:p>
            <a:pPr marL="2628900" lvl="5" indent="-342900" fontAlgn="base">
              <a:buFont typeface="Arial" panose="020B0604020202020204" pitchFamily="34" charset="0"/>
              <a:buChar char="•"/>
            </a:pPr>
            <a:r>
              <a:rPr lang="en-GB" dirty="0">
                <a:solidFill>
                  <a:srgbClr val="626262"/>
                </a:solidFill>
                <a:latin typeface="Arial" panose="020B0604020202020204" pitchFamily="34" charset="0"/>
                <a:cs typeface="Arial" panose="020B0604020202020204" pitchFamily="34" charset="0"/>
              </a:rPr>
              <a:t>Training </a:t>
            </a:r>
            <a:r>
              <a:rPr lang="en-GB" dirty="0">
                <a:solidFill>
                  <a:srgbClr val="FF6900"/>
                </a:solidFill>
                <a:latin typeface="Arial" panose="020B0604020202020204" pitchFamily="34" charset="0"/>
                <a:cs typeface="Arial" panose="020B0604020202020204" pitchFamily="34" charset="0"/>
              </a:rPr>
              <a:t>will be </a:t>
            </a:r>
            <a:r>
              <a:rPr lang="en-GB" dirty="0">
                <a:solidFill>
                  <a:srgbClr val="626262"/>
                </a:solidFill>
                <a:latin typeface="Arial" panose="020B0604020202020204" pitchFamily="34" charset="0"/>
                <a:cs typeface="Arial" panose="020B0604020202020204" pitchFamily="34" charset="0"/>
              </a:rPr>
              <a:t>reviewed monthly/quarterly/annually</a:t>
            </a:r>
          </a:p>
        </p:txBody>
      </p:sp>
      <p:sp>
        <p:nvSpPr>
          <p:cNvPr id="17" name="Rectangle 16">
            <a:extLst>
              <a:ext uri="{FF2B5EF4-FFF2-40B4-BE49-F238E27FC236}">
                <a16:creationId xmlns:a16="http://schemas.microsoft.com/office/drawing/2014/main" id="{B71007A0-6281-43D6-BE13-4BDD48FE0A86}"/>
              </a:ext>
            </a:extLst>
          </p:cNvPr>
          <p:cNvSpPr/>
          <p:nvPr/>
        </p:nvSpPr>
        <p:spPr>
          <a:xfrm>
            <a:off x="8541173" y="5666955"/>
            <a:ext cx="2403337" cy="400110"/>
          </a:xfrm>
          <a:prstGeom prst="rect">
            <a:avLst/>
          </a:prstGeom>
          <a:ln w="31750">
            <a:solidFill>
              <a:schemeClr val="tx1"/>
            </a:solidFill>
          </a:ln>
        </p:spPr>
        <p:txBody>
          <a:bodyPr wrap="square">
            <a:spAutoFit/>
          </a:bodyPr>
          <a:lstStyle/>
          <a:p>
            <a:r>
              <a:rPr lang="en-GB" sz="2000" dirty="0">
                <a:solidFill>
                  <a:srgbClr val="626262"/>
                </a:solidFill>
              </a:rPr>
              <a:t>It either is or it isn’t</a:t>
            </a:r>
          </a:p>
        </p:txBody>
      </p:sp>
      <p:sp>
        <p:nvSpPr>
          <p:cNvPr id="18" name="Title 1">
            <a:extLst>
              <a:ext uri="{FF2B5EF4-FFF2-40B4-BE49-F238E27FC236}">
                <a16:creationId xmlns:a16="http://schemas.microsoft.com/office/drawing/2014/main" id="{AC38A2AB-3367-4BE3-B0DD-61E346DC9E8A}"/>
              </a:ext>
            </a:extLst>
          </p:cNvPr>
          <p:cNvSpPr txBox="1">
            <a:spLocks/>
          </p:cNvSpPr>
          <p:nvPr/>
        </p:nvSpPr>
        <p:spPr>
          <a:xfrm>
            <a:off x="5862028" y="1692685"/>
            <a:ext cx="3584428" cy="2898953"/>
          </a:xfr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2400" dirty="0">
                <a:solidFill>
                  <a:srgbClr val="626262"/>
                </a:solidFill>
                <a:latin typeface="+mn-lt"/>
              </a:rPr>
              <a:t>A risk assessment is a statement of fact. </a:t>
            </a:r>
          </a:p>
          <a:p>
            <a:pPr algn="ctr"/>
            <a:br>
              <a:rPr lang="en-GB" sz="2400" dirty="0">
                <a:solidFill>
                  <a:srgbClr val="626262"/>
                </a:solidFill>
                <a:latin typeface="+mn-lt"/>
              </a:rPr>
            </a:br>
            <a:r>
              <a:rPr lang="en-GB" sz="2400" dirty="0">
                <a:solidFill>
                  <a:srgbClr val="626262"/>
                </a:solidFill>
                <a:latin typeface="+mn-lt"/>
              </a:rPr>
              <a:t>Think in black and white.</a:t>
            </a:r>
          </a:p>
        </p:txBody>
      </p:sp>
      <p:pic>
        <p:nvPicPr>
          <p:cNvPr id="19" name="Picture 18">
            <a:extLst>
              <a:ext uri="{FF2B5EF4-FFF2-40B4-BE49-F238E27FC236}">
                <a16:creationId xmlns:a16="http://schemas.microsoft.com/office/drawing/2014/main" id="{CE466EC1-2408-471D-9B0C-5AA232A1B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7256" y="1195753"/>
            <a:ext cx="4237323" cy="3652057"/>
          </a:xfrm>
          <a:prstGeom prst="rect">
            <a:avLst/>
          </a:prstGeom>
        </p:spPr>
      </p:pic>
    </p:spTree>
    <p:extLst>
      <p:ext uri="{BB962C8B-B14F-4D97-AF65-F5344CB8AC3E}">
        <p14:creationId xmlns:p14="http://schemas.microsoft.com/office/powerpoint/2010/main" val="2734714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35728" y="354544"/>
            <a:ext cx="11724909" cy="63402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Risk</a:t>
            </a:r>
            <a:r>
              <a:rPr kumimoji="0" lang="en-GB" sz="4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calculation</a:t>
            </a: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4" name="Picture 3"/>
          <p:cNvPicPr>
            <a:picLocks noChangeAspect="1"/>
          </p:cNvPicPr>
          <p:nvPr/>
        </p:nvPicPr>
        <p:blipFill>
          <a:blip r:embed="rId3"/>
          <a:stretch>
            <a:fillRect/>
          </a:stretch>
        </p:blipFill>
        <p:spPr>
          <a:xfrm>
            <a:off x="435728" y="988564"/>
            <a:ext cx="10841872" cy="5674968"/>
          </a:xfrm>
          <a:prstGeom prst="rect">
            <a:avLst/>
          </a:prstGeom>
        </p:spPr>
      </p:pic>
      <p:sp>
        <p:nvSpPr>
          <p:cNvPr id="8" name="Oval 7"/>
          <p:cNvSpPr/>
          <p:nvPr/>
        </p:nvSpPr>
        <p:spPr>
          <a:xfrm>
            <a:off x="6020995" y="2473675"/>
            <a:ext cx="1792969" cy="17750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noFill/>
            </a:endParaRPr>
          </a:p>
        </p:txBody>
      </p:sp>
    </p:spTree>
    <p:extLst>
      <p:ext uri="{BB962C8B-B14F-4D97-AF65-F5344CB8AC3E}">
        <p14:creationId xmlns:p14="http://schemas.microsoft.com/office/powerpoint/2010/main" val="219646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90680"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Priority matrix</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9" name="Content Placeholder 3">
            <a:extLst>
              <a:ext uri="{FF2B5EF4-FFF2-40B4-BE49-F238E27FC236}">
                <a16:creationId xmlns:a16="http://schemas.microsoft.com/office/drawing/2014/main" id="{D62169E1-6938-4941-B26B-39D0AAB7D7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6367" y="1302467"/>
            <a:ext cx="9294233" cy="4828536"/>
          </a:xfrm>
          <a:prstGeom prst="rect">
            <a:avLst/>
          </a:prstGeom>
        </p:spPr>
      </p:pic>
      <p:sp>
        <p:nvSpPr>
          <p:cNvPr id="7" name="TextBox 2">
            <a:extLst>
              <a:ext uri="{FF2B5EF4-FFF2-40B4-BE49-F238E27FC236}">
                <a16:creationId xmlns:a16="http://schemas.microsoft.com/office/drawing/2014/main" id="{D3104561-DAFB-4C83-BC9E-88F5865AED91}"/>
              </a:ext>
            </a:extLst>
          </p:cNvPr>
          <p:cNvSpPr txBox="1"/>
          <p:nvPr/>
        </p:nvSpPr>
        <p:spPr>
          <a:xfrm>
            <a:off x="6428063" y="470280"/>
            <a:ext cx="5103628" cy="1200329"/>
          </a:xfrm>
          <a:prstGeom prst="rect">
            <a:avLst/>
          </a:prstGeom>
          <a:solidFill>
            <a:schemeClr val="accent5">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eaLnBrk="0" hangingPunct="0">
              <a:spcBef>
                <a:spcPct val="20000"/>
              </a:spcBef>
            </a:pPr>
            <a:r>
              <a:rPr lang="en-GB" sz="2400" kern="0" dirty="0">
                <a:solidFill>
                  <a:srgbClr val="626262"/>
                </a:solidFill>
                <a:latin typeface="Arial" pitchFamily="34" charset="0"/>
                <a:cs typeface="Arial" pitchFamily="34" charset="0"/>
              </a:rPr>
              <a:t>Risk is a function of both the </a:t>
            </a:r>
            <a:r>
              <a:rPr lang="en-GB" sz="2400" kern="0" dirty="0">
                <a:solidFill>
                  <a:srgbClr val="FF6900"/>
                </a:solidFill>
                <a:latin typeface="Arial" pitchFamily="34" charset="0"/>
                <a:cs typeface="Arial" pitchFamily="34" charset="0"/>
              </a:rPr>
              <a:t>harm</a:t>
            </a:r>
            <a:r>
              <a:rPr lang="en-GB" sz="2400" kern="0" dirty="0">
                <a:solidFill>
                  <a:srgbClr val="626262"/>
                </a:solidFill>
                <a:latin typeface="Arial" pitchFamily="34" charset="0"/>
                <a:cs typeface="Arial" pitchFamily="34" charset="0"/>
              </a:rPr>
              <a:t> and </a:t>
            </a:r>
            <a:r>
              <a:rPr lang="en-GB" sz="2400" kern="0" dirty="0">
                <a:solidFill>
                  <a:srgbClr val="FF6900"/>
                </a:solidFill>
                <a:latin typeface="Arial" pitchFamily="34" charset="0"/>
                <a:cs typeface="Arial" pitchFamily="34" charset="0"/>
              </a:rPr>
              <a:t>likelihood</a:t>
            </a:r>
            <a:r>
              <a:rPr lang="en-GB" sz="2400" kern="0" dirty="0">
                <a:solidFill>
                  <a:srgbClr val="626262"/>
                </a:solidFill>
                <a:latin typeface="Arial" pitchFamily="34" charset="0"/>
                <a:cs typeface="Arial" pitchFamily="34" charset="0"/>
              </a:rPr>
              <a:t> of a specific hazard being realised. </a:t>
            </a:r>
          </a:p>
        </p:txBody>
      </p:sp>
    </p:spTree>
    <p:extLst>
      <p:ext uri="{BB962C8B-B14F-4D97-AF65-F5344CB8AC3E}">
        <p14:creationId xmlns:p14="http://schemas.microsoft.com/office/powerpoint/2010/main" val="4259434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Definition of levels of risk</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8" name="Content Placeholder 3">
            <a:extLst>
              <a:ext uri="{FF2B5EF4-FFF2-40B4-BE49-F238E27FC236}">
                <a16:creationId xmlns:a16="http://schemas.microsoft.com/office/drawing/2014/main" id="{4A832333-CE95-4E6D-B0EE-A7C8BCBBBA31}"/>
              </a:ext>
            </a:extLst>
          </p:cNvPr>
          <p:cNvPicPr>
            <a:picLocks noChangeAspect="1"/>
          </p:cNvPicPr>
          <p:nvPr/>
        </p:nvPicPr>
        <p:blipFill>
          <a:blip r:embed="rId3"/>
          <a:stretch>
            <a:fillRect/>
          </a:stretch>
        </p:blipFill>
        <p:spPr>
          <a:xfrm>
            <a:off x="2180492" y="944004"/>
            <a:ext cx="9856763" cy="4879996"/>
          </a:xfrm>
          <a:prstGeom prst="rect">
            <a:avLst/>
          </a:prstGeom>
        </p:spPr>
      </p:pic>
    </p:spTree>
    <p:extLst>
      <p:ext uri="{BB962C8B-B14F-4D97-AF65-F5344CB8AC3E}">
        <p14:creationId xmlns:p14="http://schemas.microsoft.com/office/powerpoint/2010/main" val="351564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286327" y="470280"/>
            <a:ext cx="11858924"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u="sng" spc="-150" dirty="0">
                <a:solidFill>
                  <a:srgbClr val="002060"/>
                </a:solidFill>
                <a:latin typeface="Arial" panose="020B0604020202020204" pitchFamily="34" charset="0"/>
                <a:cs typeface="Arial" panose="020B0604020202020204" pitchFamily="34" charset="0"/>
              </a:rPr>
              <a:t>Monitoring</a:t>
            </a:r>
            <a:r>
              <a:rPr lang="en-GB" sz="4400" b="1" spc="-150" dirty="0">
                <a:solidFill>
                  <a:srgbClr val="002060"/>
                </a:solidFill>
                <a:latin typeface="Arial" panose="020B0604020202020204" pitchFamily="34" charset="0"/>
                <a:cs typeface="Arial" panose="020B0604020202020204" pitchFamily="34" charset="0"/>
              </a:rPr>
              <a:t> and </a:t>
            </a:r>
            <a:r>
              <a:rPr lang="en-GB" sz="4400" b="1" u="sng" spc="-150" dirty="0">
                <a:solidFill>
                  <a:srgbClr val="002060"/>
                </a:solidFill>
                <a:latin typeface="Arial" panose="020B0604020202020204" pitchFamily="34" charset="0"/>
                <a:cs typeface="Arial" panose="020B0604020202020204" pitchFamily="34" charset="0"/>
              </a:rPr>
              <a:t>reviewing</a:t>
            </a:r>
            <a:r>
              <a:rPr lang="en-GB" sz="4400" b="1" spc="-150" dirty="0">
                <a:solidFill>
                  <a:srgbClr val="002060"/>
                </a:solidFill>
                <a:latin typeface="Arial" panose="020B0604020202020204" pitchFamily="34" charset="0"/>
                <a:cs typeface="Arial" panose="020B0604020202020204" pitchFamily="34" charset="0"/>
              </a:rPr>
              <a:t> risk assessments</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67140C2B-6D10-4507-AB30-2A58CDF557B6}"/>
              </a:ext>
            </a:extLst>
          </p:cNvPr>
          <p:cNvSpPr/>
          <p:nvPr/>
        </p:nvSpPr>
        <p:spPr>
          <a:xfrm>
            <a:off x="525341" y="1606697"/>
            <a:ext cx="10631108" cy="4154984"/>
          </a:xfrm>
          <a:prstGeom prst="rect">
            <a:avLst/>
          </a:prstGeom>
        </p:spPr>
        <p:txBody>
          <a:bodyPr wrap="square">
            <a:spAutoFit/>
          </a:bodyPr>
          <a:lstStyle/>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fontAlgn="base"/>
            <a:r>
              <a:rPr lang="en-GB" dirty="0">
                <a:solidFill>
                  <a:srgbClr val="626262"/>
                </a:solidFill>
                <a:latin typeface="Arial" panose="020B0604020202020204" pitchFamily="34" charset="0"/>
                <a:cs typeface="Arial" panose="020B0604020202020204" pitchFamily="34" charset="0"/>
              </a:rPr>
              <a:t>You can have the most wonderful risk assessments and policies in place but if they are not </a:t>
            </a:r>
            <a:r>
              <a:rPr lang="en-GB" dirty="0">
                <a:solidFill>
                  <a:srgbClr val="FF6900"/>
                </a:solidFill>
                <a:latin typeface="Arial" panose="020B0604020202020204" pitchFamily="34" charset="0"/>
                <a:cs typeface="Arial" panose="020B0604020202020204" pitchFamily="34" charset="0"/>
              </a:rPr>
              <a:t>monitored and reviewed </a:t>
            </a:r>
            <a:r>
              <a:rPr lang="en-GB" dirty="0">
                <a:solidFill>
                  <a:srgbClr val="626262"/>
                </a:solidFill>
                <a:latin typeface="Arial" panose="020B0604020202020204" pitchFamily="34" charset="0"/>
                <a:cs typeface="Arial" panose="020B0604020202020204" pitchFamily="34" charset="0"/>
              </a:rPr>
              <a:t>then they are worthless”</a:t>
            </a:r>
          </a:p>
          <a:p>
            <a:pPr marL="342900" indent="-342900" fontAlgn="base">
              <a:buFont typeface="Arial" panose="020B0604020202020204" pitchFamily="34" charset="0"/>
              <a:buChar char="•"/>
            </a:pPr>
            <a:endParaRPr lang="en-GB" dirty="0">
              <a:solidFill>
                <a:srgbClr val="626262"/>
              </a:solidFill>
              <a:latin typeface="Arial" panose="020B0604020202020204" pitchFamily="34" charset="0"/>
              <a:cs typeface="Arial" panose="020B0604020202020204" pitchFamily="34" charset="0"/>
            </a:endParaRPr>
          </a:p>
          <a:p>
            <a:pPr fontAlgn="base"/>
            <a:r>
              <a:rPr lang="en-GB" dirty="0">
                <a:solidFill>
                  <a:srgbClr val="626262"/>
                </a:solidFill>
                <a:latin typeface="Arial" panose="020B0604020202020204" pitchFamily="34" charset="0"/>
                <a:cs typeface="Arial" panose="020B0604020202020204" pitchFamily="34" charset="0"/>
              </a:rPr>
              <a:t>District Judge Taylor, Bristol Magistrates’ Court, July 2018</a:t>
            </a:r>
          </a:p>
        </p:txBody>
      </p:sp>
      <p:sp>
        <p:nvSpPr>
          <p:cNvPr id="15" name="TextBox 14">
            <a:extLst>
              <a:ext uri="{FF2B5EF4-FFF2-40B4-BE49-F238E27FC236}">
                <a16:creationId xmlns:a16="http://schemas.microsoft.com/office/drawing/2014/main" id="{9D077E59-16F5-416F-999D-7E24044F61B9}"/>
              </a:ext>
            </a:extLst>
          </p:cNvPr>
          <p:cNvSpPr txBox="1"/>
          <p:nvPr/>
        </p:nvSpPr>
        <p:spPr>
          <a:xfrm>
            <a:off x="209551" y="1307211"/>
            <a:ext cx="11401424" cy="1446550"/>
          </a:xfrm>
          <a:prstGeom prst="rect">
            <a:avLst/>
          </a:prstGeom>
          <a:noFill/>
        </p:spPr>
        <p:txBody>
          <a:bodyPr wrap="square" rtlCol="0">
            <a:spAutoFit/>
          </a:bodyPr>
          <a:lstStyle/>
          <a:p>
            <a:pPr lvl="0" algn="ctr">
              <a:defRPr/>
            </a:pPr>
            <a:r>
              <a:rPr kumimoji="0" lang="en-GB" sz="2000" b="1" i="0" u="none" strike="noStrike" kern="1200" cap="none" spc="0" normalizeH="0" baseline="0" noProof="0" dirty="0">
                <a:ln>
                  <a:noFill/>
                </a:ln>
                <a:solidFill>
                  <a:srgbClr val="FF6900"/>
                </a:solidFill>
                <a:effectLst/>
                <a:uLnTx/>
                <a:uFillTx/>
                <a:latin typeface="Calibri" panose="020F0502020204030204"/>
              </a:rPr>
              <a:t>STFC policy is to review RAs every 2 years maximum. Sooner if there is an incident, e.g. near-miss or injury, a </a:t>
            </a:r>
            <a:r>
              <a:rPr lang="en-GB" sz="2000" b="1" dirty="0">
                <a:solidFill>
                  <a:srgbClr val="FF6900"/>
                </a:solidFill>
                <a:latin typeface="Calibri" panose="020F0502020204030204"/>
              </a:rPr>
              <a:t>material change or if main assessor</a:t>
            </a:r>
            <a:r>
              <a:rPr kumimoji="0" lang="en-GB" sz="2000" b="1" i="0" u="none" strike="noStrike" kern="1200" cap="none" spc="0" normalizeH="0" baseline="0" noProof="0" dirty="0">
                <a:ln>
                  <a:noFill/>
                </a:ln>
                <a:solidFill>
                  <a:srgbClr val="FF6900"/>
                </a:solidFill>
                <a:effectLst/>
                <a:uLnTx/>
                <a:uFillTx/>
                <a:latin typeface="Calibri" panose="020F0502020204030204"/>
              </a:rPr>
              <a:t> leaves STFC.</a:t>
            </a:r>
          </a:p>
          <a:p>
            <a:pPr lvl="0" algn="ctr">
              <a:defRPr/>
            </a:pPr>
            <a:endParaRPr kumimoji="0" lang="en-GB" sz="800" b="1" i="0" u="none" strike="noStrike" kern="1200" cap="none" spc="0" normalizeH="0" baseline="0" noProof="0" dirty="0">
              <a:ln>
                <a:noFill/>
              </a:ln>
              <a:solidFill>
                <a:srgbClr val="FF6900"/>
              </a:solidFill>
              <a:effectLst/>
              <a:uLnTx/>
              <a:uFillTx/>
              <a:latin typeface="Calibri" panose="020F0502020204030204"/>
            </a:endParaRPr>
          </a:p>
          <a:p>
            <a:pPr lvl="0" algn="ctr">
              <a:defRPr/>
            </a:pPr>
            <a:r>
              <a:rPr lang="en-GB" sz="2000" b="1" dirty="0">
                <a:solidFill>
                  <a:srgbClr val="7030A0"/>
                </a:solidFill>
                <a:latin typeface="Calibri" panose="020F0502020204030204"/>
              </a:rPr>
              <a:t>Develop an ongoing strategy, between reviews, to monitor your risks, e.g. meetings or key points in projects. Ask yourself, are any updates to the risk assessment necessary?</a:t>
            </a:r>
            <a:endParaRPr kumimoji="0" lang="en-GB" sz="2000" b="1" i="0" u="none" strike="noStrike" kern="1200" cap="none" spc="0" normalizeH="0" baseline="0" noProof="0" dirty="0">
              <a:ln>
                <a:noFill/>
              </a:ln>
              <a:solidFill>
                <a:srgbClr val="7030A0"/>
              </a:solidFill>
              <a:effectLst/>
              <a:uLnTx/>
              <a:uFillTx/>
              <a:latin typeface="Calibri" panose="020F0502020204030204"/>
            </a:endParaRPr>
          </a:p>
        </p:txBody>
      </p:sp>
      <p:sp>
        <p:nvSpPr>
          <p:cNvPr id="12" name="Oval 11">
            <a:extLst>
              <a:ext uri="{FF2B5EF4-FFF2-40B4-BE49-F238E27FC236}">
                <a16:creationId xmlns:a16="http://schemas.microsoft.com/office/drawing/2014/main" id="{E66AFCF3-AB2F-41D6-868D-3EAC04DDA6AC}"/>
              </a:ext>
            </a:extLst>
          </p:cNvPr>
          <p:cNvSpPr/>
          <p:nvPr/>
        </p:nvSpPr>
        <p:spPr>
          <a:xfrm>
            <a:off x="400050" y="3684189"/>
            <a:ext cx="2822652" cy="3902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286327" y="2762554"/>
            <a:ext cx="11553248" cy="1843270"/>
          </a:xfrm>
          <a:prstGeom prst="rect">
            <a:avLst/>
          </a:prstGeom>
        </p:spPr>
      </p:pic>
      <p:sp>
        <p:nvSpPr>
          <p:cNvPr id="5" name="Oval 4"/>
          <p:cNvSpPr/>
          <p:nvPr/>
        </p:nvSpPr>
        <p:spPr>
          <a:xfrm>
            <a:off x="209551" y="3822185"/>
            <a:ext cx="3361748" cy="5788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noFill/>
            </a:endParaRPr>
          </a:p>
        </p:txBody>
      </p:sp>
    </p:spTree>
    <p:extLst>
      <p:ext uri="{BB962C8B-B14F-4D97-AF65-F5344CB8AC3E}">
        <p14:creationId xmlns:p14="http://schemas.microsoft.com/office/powerpoint/2010/main" val="1144311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Session objectives</a:t>
            </a: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ED67E472-81AD-4546-B840-D9AE81C75132}"/>
              </a:ext>
            </a:extLst>
          </p:cNvPr>
          <p:cNvSpPr/>
          <p:nvPr/>
        </p:nvSpPr>
        <p:spPr>
          <a:xfrm>
            <a:off x="427465" y="1401194"/>
            <a:ext cx="10719460" cy="3046988"/>
          </a:xfrm>
          <a:prstGeom prst="rect">
            <a:avLst/>
          </a:prstGeom>
        </p:spPr>
        <p:txBody>
          <a:bodyPr wrap="square">
            <a:spAutoFit/>
          </a:bodyPr>
          <a:lstStyle/>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Refresh the principles of risk assessment</a:t>
            </a:r>
          </a:p>
          <a:p>
            <a:pPr marL="457200" indent="-457200" fontAlgn="base">
              <a:buFont typeface="+mj-lt"/>
              <a:buAutoNum type="arabicPeriod"/>
            </a:pPr>
            <a:endParaRPr lang="en-GB" sz="2400" dirty="0">
              <a:solidFill>
                <a:srgbClr val="626262"/>
              </a:solidFill>
              <a:latin typeface="Arial" panose="020B0604020202020204" pitchFamily="34" charset="0"/>
              <a:cs typeface="Arial" panose="020B0604020202020204" pitchFamily="34" charset="0"/>
            </a:endParaRP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What makes a RA ‘suitable and sufficient’?</a:t>
            </a:r>
          </a:p>
          <a:p>
            <a:pPr marL="457200" indent="-457200" fontAlgn="base">
              <a:buFont typeface="+mj-lt"/>
              <a:buAutoNum type="arabicPeriod"/>
            </a:pPr>
            <a:endParaRPr lang="en-GB" sz="2400" dirty="0">
              <a:solidFill>
                <a:srgbClr val="626262"/>
              </a:solidFill>
              <a:latin typeface="Arial" panose="020B0604020202020204" pitchFamily="34" charset="0"/>
              <a:cs typeface="Arial" panose="020B0604020202020204" pitchFamily="34" charset="0"/>
            </a:endParaRP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Good ole horror stories</a:t>
            </a:r>
          </a:p>
          <a:p>
            <a:pPr marL="457200" indent="-457200" fontAlgn="base">
              <a:buFont typeface="+mj-lt"/>
              <a:buAutoNum type="arabicPeriod"/>
            </a:pPr>
            <a:endParaRPr lang="en-GB" sz="2400" dirty="0">
              <a:solidFill>
                <a:srgbClr val="626262"/>
              </a:solidFill>
              <a:latin typeface="Arial" panose="020B0604020202020204" pitchFamily="34" charset="0"/>
              <a:cs typeface="Arial" panose="020B0604020202020204" pitchFamily="34" charset="0"/>
            </a:endParaRPr>
          </a:p>
          <a:p>
            <a:pPr marL="457200" indent="-457200" fontAlgn="base">
              <a:buFont typeface="+mj-lt"/>
              <a:buAutoNum type="arabicPeriod"/>
            </a:pPr>
            <a:r>
              <a:rPr lang="en-GB" sz="2400" dirty="0" err="1">
                <a:solidFill>
                  <a:srgbClr val="626262"/>
                </a:solidFill>
                <a:latin typeface="Arial" panose="020B0604020202020204" pitchFamily="34" charset="0"/>
                <a:cs typeface="Arial" panose="020B0604020202020204" pitchFamily="34" charset="0"/>
              </a:rPr>
              <a:t>Evotix</a:t>
            </a:r>
            <a:r>
              <a:rPr lang="en-GB" sz="2400" dirty="0">
                <a:solidFill>
                  <a:srgbClr val="626262"/>
                </a:solidFill>
                <a:latin typeface="Arial" panose="020B0604020202020204" pitchFamily="34" charset="0"/>
                <a:cs typeface="Arial" panose="020B0604020202020204" pitchFamily="34" charset="0"/>
              </a:rPr>
              <a:t> Assure *live*</a:t>
            </a:r>
          </a:p>
          <a:p>
            <a:pPr fontAlgn="base"/>
            <a:endParaRPr lang="en-GB" sz="2400" dirty="0">
              <a:solidFill>
                <a:srgbClr val="626262"/>
              </a:solidFill>
              <a:latin typeface="Arial" panose="020B0604020202020204" pitchFamily="34" charset="0"/>
              <a:cs typeface="Arial" panose="020B0604020202020204" pitchFamily="34" charset="0"/>
            </a:endParaRPr>
          </a:p>
        </p:txBody>
      </p:sp>
      <p:pic>
        <p:nvPicPr>
          <p:cNvPr id="44" name="Picture 43" descr="risk-assessment-510759_1280.png">
            <a:extLst>
              <a:ext uri="{FF2B5EF4-FFF2-40B4-BE49-F238E27FC236}">
                <a16:creationId xmlns:a16="http://schemas.microsoft.com/office/drawing/2014/main" id="{E8C81119-102D-4F08-B300-A7B5A85301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3209" y="1816588"/>
            <a:ext cx="4010530" cy="3929066"/>
          </a:xfrm>
          <a:prstGeom prst="rect">
            <a:avLst/>
          </a:prstGeom>
        </p:spPr>
      </p:pic>
    </p:spTree>
    <p:extLst>
      <p:ext uri="{BB962C8B-B14F-4D97-AF65-F5344CB8AC3E}">
        <p14:creationId xmlns:p14="http://schemas.microsoft.com/office/powerpoint/2010/main" val="109186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Action</a:t>
            </a:r>
            <a:r>
              <a:rPr kumimoji="0" lang="en-GB" sz="4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management</a:t>
            </a: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4" name="Picture 3"/>
          <p:cNvPicPr>
            <a:picLocks noChangeAspect="1"/>
          </p:cNvPicPr>
          <p:nvPr/>
        </p:nvPicPr>
        <p:blipFill>
          <a:blip r:embed="rId3"/>
          <a:stretch>
            <a:fillRect/>
          </a:stretch>
        </p:blipFill>
        <p:spPr>
          <a:xfrm>
            <a:off x="420341" y="1046507"/>
            <a:ext cx="10841872" cy="5674968"/>
          </a:xfrm>
          <a:prstGeom prst="rect">
            <a:avLst/>
          </a:prstGeom>
        </p:spPr>
      </p:pic>
      <p:sp>
        <p:nvSpPr>
          <p:cNvPr id="5" name="Oval 4"/>
          <p:cNvSpPr/>
          <p:nvPr/>
        </p:nvSpPr>
        <p:spPr>
          <a:xfrm>
            <a:off x="7601138" y="2392218"/>
            <a:ext cx="3752661" cy="9988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2279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STFC Risk assessment proforma</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11" name="Content Placeholder 5">
            <a:extLst>
              <a:ext uri="{FF2B5EF4-FFF2-40B4-BE49-F238E27FC236}">
                <a16:creationId xmlns:a16="http://schemas.microsoft.com/office/drawing/2014/main" id="{B5D10E11-AB69-4283-AF51-C88082C3A1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5426" y="998549"/>
            <a:ext cx="8281576" cy="5249851"/>
          </a:xfrm>
          <a:prstGeom prst="rect">
            <a:avLst/>
          </a:prstGeom>
        </p:spPr>
      </p:pic>
      <p:sp>
        <p:nvSpPr>
          <p:cNvPr id="12" name="Oval 11">
            <a:extLst>
              <a:ext uri="{FF2B5EF4-FFF2-40B4-BE49-F238E27FC236}">
                <a16:creationId xmlns:a16="http://schemas.microsoft.com/office/drawing/2014/main" id="{756AC21C-345D-41D1-B5EF-8170209D0F19}"/>
              </a:ext>
            </a:extLst>
          </p:cNvPr>
          <p:cNvSpPr/>
          <p:nvPr/>
        </p:nvSpPr>
        <p:spPr>
          <a:xfrm>
            <a:off x="9632869" y="3623474"/>
            <a:ext cx="2288257" cy="1441533"/>
          </a:xfrm>
          <a:prstGeom prst="ellipse">
            <a:avLst/>
          </a:prstGeom>
          <a:noFill/>
          <a:ln w="666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BBBCC50-C137-4942-B1A6-3340A3AC9FE8}"/>
              </a:ext>
            </a:extLst>
          </p:cNvPr>
          <p:cNvSpPr/>
          <p:nvPr/>
        </p:nvSpPr>
        <p:spPr>
          <a:xfrm>
            <a:off x="427465" y="1401194"/>
            <a:ext cx="2916797" cy="1938992"/>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Further actions (added to </a:t>
            </a:r>
            <a:r>
              <a:rPr lang="en-GB" sz="2400" dirty="0" err="1">
                <a:solidFill>
                  <a:srgbClr val="626262"/>
                </a:solidFill>
                <a:latin typeface="Arial" panose="020B0604020202020204" pitchFamily="34" charset="0"/>
                <a:cs typeface="Arial" panose="020B0604020202020204" pitchFamily="34" charset="0"/>
              </a:rPr>
              <a:t>Evotix</a:t>
            </a:r>
            <a:r>
              <a:rPr lang="en-GB" sz="2400" dirty="0">
                <a:solidFill>
                  <a:srgbClr val="626262"/>
                </a:solidFill>
                <a:latin typeface="Arial" panose="020B0604020202020204" pitchFamily="34" charset="0"/>
                <a:cs typeface="Arial" panose="020B0604020202020204" pitchFamily="34" charset="0"/>
              </a:rPr>
              <a:t> Assure when adding RA, separate tab)</a:t>
            </a:r>
          </a:p>
        </p:txBody>
      </p:sp>
    </p:spTree>
    <p:extLst>
      <p:ext uri="{BB962C8B-B14F-4D97-AF65-F5344CB8AC3E}">
        <p14:creationId xmlns:p14="http://schemas.microsoft.com/office/powerpoint/2010/main" val="4121293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Common questions</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09AFBED-8785-4487-8636-5B6784A2ADD2}"/>
              </a:ext>
            </a:extLst>
          </p:cNvPr>
          <p:cNvSpPr/>
          <p:nvPr/>
        </p:nvSpPr>
        <p:spPr>
          <a:xfrm>
            <a:off x="427465" y="1401194"/>
            <a:ext cx="10719460" cy="830997"/>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When should I perform a generic risk assessment for a room with mixed use and when do I do a specific risk assessment for an activity?</a:t>
            </a:r>
          </a:p>
        </p:txBody>
      </p:sp>
      <p:pic>
        <p:nvPicPr>
          <p:cNvPr id="14" name="Content Placeholder 4">
            <a:extLst>
              <a:ext uri="{FF2B5EF4-FFF2-40B4-BE49-F238E27FC236}">
                <a16:creationId xmlns:a16="http://schemas.microsoft.com/office/drawing/2014/main" id="{7277EE7E-41C1-4562-8E67-7BC4231395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0241" y="4204052"/>
            <a:ext cx="3227514" cy="2150816"/>
          </a:xfrm>
          <a:prstGeom prst="rect">
            <a:avLst/>
          </a:prstGeom>
        </p:spPr>
      </p:pic>
      <p:pic>
        <p:nvPicPr>
          <p:cNvPr id="15" name="Picture 14">
            <a:extLst>
              <a:ext uri="{FF2B5EF4-FFF2-40B4-BE49-F238E27FC236}">
                <a16:creationId xmlns:a16="http://schemas.microsoft.com/office/drawing/2014/main" id="{6578A317-C11C-493B-A86F-F1B1519FB5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340" y="2395392"/>
            <a:ext cx="3768198" cy="2762834"/>
          </a:xfrm>
          <a:prstGeom prst="rect">
            <a:avLst/>
          </a:prstGeom>
        </p:spPr>
      </p:pic>
      <p:pic>
        <p:nvPicPr>
          <p:cNvPr id="16" name="Picture 15">
            <a:extLst>
              <a:ext uri="{FF2B5EF4-FFF2-40B4-BE49-F238E27FC236}">
                <a16:creationId xmlns:a16="http://schemas.microsoft.com/office/drawing/2014/main" id="{F0A5ACBC-F79F-4053-A3AB-8748EEF5A6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6553" y="3206791"/>
            <a:ext cx="3824039" cy="2528432"/>
          </a:xfrm>
          <a:prstGeom prst="rect">
            <a:avLst/>
          </a:prstGeom>
        </p:spPr>
      </p:pic>
    </p:spTree>
    <p:extLst>
      <p:ext uri="{BB962C8B-B14F-4D97-AF65-F5344CB8AC3E}">
        <p14:creationId xmlns:p14="http://schemas.microsoft.com/office/powerpoint/2010/main" val="2471679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On the job risk assessment</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0BDC8F86-689A-40FA-847F-5BC58E2C5EAC}"/>
              </a:ext>
            </a:extLst>
          </p:cNvPr>
          <p:cNvSpPr/>
          <p:nvPr/>
        </p:nvSpPr>
        <p:spPr>
          <a:xfrm>
            <a:off x="427464" y="1401194"/>
            <a:ext cx="7502779" cy="4770537"/>
          </a:xfrm>
          <a:prstGeom prst="rect">
            <a:avLst/>
          </a:prstGeom>
        </p:spPr>
        <p:txBody>
          <a:bodyPr wrap="square">
            <a:spAutoFit/>
          </a:bodyPr>
          <a:lstStyle/>
          <a:p>
            <a:pPr marL="342900" indent="-342900" fontAlgn="base">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For use when</a:t>
            </a:r>
          </a:p>
          <a:p>
            <a:pPr marL="800100" lvl="1" indent="-342900" fontAlgn="base">
              <a:buFont typeface="Arial" panose="020B0604020202020204" pitchFamily="34" charset="0"/>
              <a:buChar char="•"/>
            </a:pPr>
            <a:r>
              <a:rPr lang="en-GB" sz="2000" dirty="0">
                <a:solidFill>
                  <a:srgbClr val="FF6900"/>
                </a:solidFill>
                <a:latin typeface="Arial" panose="020B0604020202020204" pitchFamily="34" charset="0"/>
                <a:cs typeface="Arial" panose="020B0604020202020204" pitchFamily="34" charset="0"/>
              </a:rPr>
              <a:t>The task is a change or an addition to an existing planned activity</a:t>
            </a:r>
          </a:p>
          <a:p>
            <a:pPr marL="800100" lvl="1" indent="-342900" fontAlgn="base">
              <a:buFont typeface="Arial" panose="020B0604020202020204" pitchFamily="34" charset="0"/>
              <a:buChar char="•"/>
            </a:pPr>
            <a:r>
              <a:rPr lang="en-GB" sz="2000" dirty="0">
                <a:solidFill>
                  <a:srgbClr val="FF6900"/>
                </a:solidFill>
                <a:latin typeface="Arial" panose="020B0604020202020204" pitchFamily="34" charset="0"/>
                <a:cs typeface="Arial" panose="020B0604020202020204" pitchFamily="34" charset="0"/>
              </a:rPr>
              <a:t>A generic risk assessment needs to be adapted for a specific activity</a:t>
            </a:r>
          </a:p>
          <a:p>
            <a:pPr marL="800100" lvl="1" indent="-342900" fontAlgn="base">
              <a:buFont typeface="Arial" panose="020B0604020202020204" pitchFamily="34" charset="0"/>
              <a:buChar char="•"/>
            </a:pPr>
            <a:endParaRPr lang="en-GB" sz="20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Before starting the job, the assessor is required to </a:t>
            </a:r>
            <a:r>
              <a:rPr lang="en-GB" sz="2000" dirty="0">
                <a:solidFill>
                  <a:srgbClr val="FF6900"/>
                </a:solidFill>
                <a:latin typeface="Arial" panose="020B0604020202020204" pitchFamily="34" charset="0"/>
                <a:cs typeface="Arial" panose="020B0604020202020204" pitchFamily="34" charset="0"/>
              </a:rPr>
              <a:t>STOP and THINK</a:t>
            </a:r>
            <a:r>
              <a:rPr lang="en-GB" sz="2000" dirty="0">
                <a:solidFill>
                  <a:srgbClr val="626262"/>
                </a:solidFill>
                <a:latin typeface="Arial" panose="020B0604020202020204" pitchFamily="34" charset="0"/>
                <a:cs typeface="Arial" panose="020B0604020202020204" pitchFamily="34" charset="0"/>
              </a:rPr>
              <a:t>, can make use of a simple pro-forma designed  to guide and record the risk assessment process</a:t>
            </a:r>
          </a:p>
          <a:p>
            <a:pPr marL="342900" indent="-342900" fontAlgn="base">
              <a:buFont typeface="Arial" panose="020B0604020202020204" pitchFamily="34" charset="0"/>
              <a:buChar char="•"/>
            </a:pPr>
            <a:endParaRPr lang="en-GB" sz="20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Part of this process is to check that a fully documented risk assessment is not required. If the work is deemed ‘high risk’ such as work at height, then work will require to stop until a full documented RA is written and signed off</a:t>
            </a:r>
          </a:p>
          <a:p>
            <a:pPr fontAlgn="base"/>
            <a:endParaRPr lang="en-GB" sz="2400" dirty="0">
              <a:solidFill>
                <a:srgbClr val="626262"/>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3479A5D-78C8-4D4B-9C18-715BC459AA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9598" y="1316630"/>
            <a:ext cx="4003887" cy="5001219"/>
          </a:xfrm>
          <a:prstGeom prst="rect">
            <a:avLst/>
          </a:prstGeom>
        </p:spPr>
      </p:pic>
      <p:sp>
        <p:nvSpPr>
          <p:cNvPr id="11" name="Oval 10">
            <a:extLst>
              <a:ext uri="{FF2B5EF4-FFF2-40B4-BE49-F238E27FC236}">
                <a16:creationId xmlns:a16="http://schemas.microsoft.com/office/drawing/2014/main" id="{40544859-B7BB-4CD1-98ED-26570395186B}"/>
              </a:ext>
            </a:extLst>
          </p:cNvPr>
          <p:cNvSpPr/>
          <p:nvPr/>
        </p:nvSpPr>
        <p:spPr>
          <a:xfrm>
            <a:off x="10189614" y="1856781"/>
            <a:ext cx="412595" cy="32338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488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1175706"/>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HSE Guidance – is my RA suitable and sufficient</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9E46050F-33A4-4059-906C-A84F98D95FF1}"/>
              </a:ext>
            </a:extLst>
          </p:cNvPr>
          <p:cNvSpPr/>
          <p:nvPr/>
        </p:nvSpPr>
        <p:spPr>
          <a:xfrm>
            <a:off x="420342" y="1295687"/>
            <a:ext cx="8964880" cy="4801314"/>
          </a:xfrm>
          <a:prstGeom prst="rect">
            <a:avLst/>
          </a:prstGeom>
        </p:spPr>
        <p:txBody>
          <a:bodyPr wrap="square">
            <a:spAutoFit/>
          </a:bodyPr>
          <a:lstStyle/>
          <a:p>
            <a:pPr marL="342900" indent="-342900" fontAlgn="base">
              <a:buFont typeface="Arial" panose="020B0604020202020204" pitchFamily="34" charset="0"/>
              <a:buChar char="•"/>
            </a:pPr>
            <a:endParaRPr lang="en-GB" sz="20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Have you included the 5 steps to RA?</a:t>
            </a:r>
          </a:p>
          <a:p>
            <a:pPr marL="342900" indent="-342900" fontAlgn="base">
              <a:buFont typeface="Arial" panose="020B0604020202020204" pitchFamily="34" charset="0"/>
              <a:buChar char="•"/>
            </a:pPr>
            <a:endParaRPr lang="en-GB" sz="6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Does risk assessment policy match what happens in reality?</a:t>
            </a:r>
          </a:p>
          <a:p>
            <a:pPr marL="342900" indent="-342900" fontAlgn="base">
              <a:buFont typeface="Arial" panose="020B0604020202020204" pitchFamily="34" charset="0"/>
              <a:buChar char="•"/>
            </a:pPr>
            <a:endParaRPr lang="en-GB" sz="6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Do you involve the workforce in the development of the RA?</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Asking for their views</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Seeking their suggestions</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Communicating RA to them once complete</a:t>
            </a:r>
          </a:p>
          <a:p>
            <a:pPr marL="342900" indent="-342900" fontAlgn="base">
              <a:buFont typeface="Arial" panose="020B0604020202020204" pitchFamily="34" charset="0"/>
              <a:buChar char="•"/>
            </a:pPr>
            <a:endParaRPr lang="en-GB" sz="6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Have control measures for the highest risks been incorporated into a regular monitoring scheme? </a:t>
            </a:r>
          </a:p>
          <a:p>
            <a:pPr marL="342900" indent="-342900" fontAlgn="base">
              <a:buFont typeface="Arial" panose="020B0604020202020204" pitchFamily="34" charset="0"/>
              <a:buChar char="•"/>
            </a:pPr>
            <a:endParaRPr lang="en-GB" sz="6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Should the implementation of control measures take time, have interim measures been put in place to minimise the risk?</a:t>
            </a:r>
          </a:p>
          <a:p>
            <a:pPr fontAlgn="base"/>
            <a:endParaRPr lang="en-GB" dirty="0">
              <a:solidFill>
                <a:srgbClr val="626262"/>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F3336346-44A2-4C0D-ABC7-1CC1E32293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59171" y="1570748"/>
            <a:ext cx="1858252" cy="185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8B2138A2-9776-462E-A921-5051ACCF7908}"/>
              </a:ext>
            </a:extLst>
          </p:cNvPr>
          <p:cNvSpPr txBox="1"/>
          <p:nvPr/>
        </p:nvSpPr>
        <p:spPr>
          <a:xfrm>
            <a:off x="9336331" y="3616138"/>
            <a:ext cx="2743200" cy="1938992"/>
          </a:xfrm>
          <a:prstGeom prst="rect">
            <a:avLst/>
          </a:prstGeom>
          <a:noFill/>
        </p:spPr>
        <p:txBody>
          <a:bodyPr wrap="square" rtlCol="0">
            <a:spAutoFit/>
          </a:bodyPr>
          <a:lstStyle/>
          <a:p>
            <a:pPr algn="ctr"/>
            <a:r>
              <a:rPr lang="en-GB" sz="2000" dirty="0">
                <a:solidFill>
                  <a:srgbClr val="FF6900"/>
                </a:solidFill>
              </a:rPr>
              <a:t>New Appendix to the Code – Appendix 6 “Aide Memoire for the production of a “suitable and sufficient” RA</a:t>
            </a:r>
          </a:p>
        </p:txBody>
      </p:sp>
    </p:spTree>
    <p:extLst>
      <p:ext uri="{BB962C8B-B14F-4D97-AF65-F5344CB8AC3E}">
        <p14:creationId xmlns:p14="http://schemas.microsoft.com/office/powerpoint/2010/main" val="2790086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38F8AE16-1515-D548-8573-B34277D820AF}"/>
              </a:ext>
            </a:extLst>
          </p:cNvPr>
          <p:cNvSpPr txBox="1"/>
          <p:nvPr/>
        </p:nvSpPr>
        <p:spPr>
          <a:xfrm>
            <a:off x="184935" y="296683"/>
            <a:ext cx="12007065" cy="1175706"/>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Imagine this live risk assessment is for your mechanical workshop. Are you happy?</a:t>
            </a:r>
          </a:p>
        </p:txBody>
      </p:sp>
      <p:pic>
        <p:nvPicPr>
          <p:cNvPr id="8" name="Picture 7"/>
          <p:cNvPicPr>
            <a:picLocks noChangeAspect="1"/>
          </p:cNvPicPr>
          <p:nvPr/>
        </p:nvPicPr>
        <p:blipFill>
          <a:blip r:embed="rId3"/>
          <a:stretch>
            <a:fillRect/>
          </a:stretch>
        </p:blipFill>
        <p:spPr>
          <a:xfrm>
            <a:off x="415269" y="1472389"/>
            <a:ext cx="11462493" cy="5249086"/>
          </a:xfrm>
          <a:prstGeom prst="rect">
            <a:avLst/>
          </a:prstGeom>
        </p:spPr>
      </p:pic>
    </p:spTree>
    <p:extLst>
      <p:ext uri="{BB962C8B-B14F-4D97-AF65-F5344CB8AC3E}">
        <p14:creationId xmlns:p14="http://schemas.microsoft.com/office/powerpoint/2010/main" val="3845334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8F8AE16-1515-D548-8573-B34277D820AF}"/>
              </a:ext>
            </a:extLst>
          </p:cNvPr>
          <p:cNvSpPr txBox="1"/>
          <p:nvPr/>
        </p:nvSpPr>
        <p:spPr>
          <a:xfrm>
            <a:off x="147782" y="470280"/>
            <a:ext cx="1199746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Better example performed by STFC staff</a:t>
            </a:r>
          </a:p>
        </p:txBody>
      </p:sp>
      <p:pic>
        <p:nvPicPr>
          <p:cNvPr id="5" name="Picture 4"/>
          <p:cNvPicPr>
            <a:picLocks noChangeAspect="1"/>
          </p:cNvPicPr>
          <p:nvPr/>
        </p:nvPicPr>
        <p:blipFill>
          <a:blip r:embed="rId2"/>
          <a:stretch>
            <a:fillRect/>
          </a:stretch>
        </p:blipFill>
        <p:spPr>
          <a:xfrm>
            <a:off x="505038" y="1349130"/>
            <a:ext cx="11032774" cy="5004256"/>
          </a:xfrm>
          <a:prstGeom prst="rect">
            <a:avLst/>
          </a:prstGeom>
        </p:spPr>
      </p:pic>
    </p:spTree>
    <p:extLst>
      <p:ext uri="{BB962C8B-B14F-4D97-AF65-F5344CB8AC3E}">
        <p14:creationId xmlns:p14="http://schemas.microsoft.com/office/powerpoint/2010/main" val="552549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7" name="Picture 6"/>
          <p:cNvPicPr>
            <a:picLocks noChangeAspect="1"/>
          </p:cNvPicPr>
          <p:nvPr/>
        </p:nvPicPr>
        <p:blipFill>
          <a:blip r:embed="rId2"/>
          <a:stretch>
            <a:fillRect/>
          </a:stretch>
        </p:blipFill>
        <p:spPr>
          <a:xfrm>
            <a:off x="876991" y="226101"/>
            <a:ext cx="10185030" cy="6127285"/>
          </a:xfrm>
          <a:prstGeom prst="rect">
            <a:avLst/>
          </a:prstGeom>
        </p:spPr>
      </p:pic>
    </p:spTree>
    <p:extLst>
      <p:ext uri="{BB962C8B-B14F-4D97-AF65-F5344CB8AC3E}">
        <p14:creationId xmlns:p14="http://schemas.microsoft.com/office/powerpoint/2010/main" val="245531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7DFAC144-28E1-45E2-0104-0731A2C5FB64}"/>
              </a:ext>
            </a:extLst>
          </p:cNvPr>
          <p:cNvPicPr>
            <a:picLocks noChangeAspect="1"/>
          </p:cNvPicPr>
          <p:nvPr>
            <a:videoFile r:link="rId1"/>
            <p:extLst>
              <p:ext uri="{DAA4B4D4-6D71-4841-9C94-3DE7FCFB9230}">
                <p14:media xmlns:p14="http://schemas.microsoft.com/office/powerpoint/2010/main" r:embed="rId2">
                  <p14:trim st="11613" end="4148.7732"/>
                </p14:media>
              </p:ext>
            </p:extLst>
          </p:nvPr>
        </p:nvPicPr>
        <p:blipFill>
          <a:blip r:embed="rId5"/>
          <a:stretch>
            <a:fillRect/>
          </a:stretch>
        </p:blipFill>
        <p:spPr>
          <a:xfrm>
            <a:off x="265737" y="804417"/>
            <a:ext cx="9634383" cy="5411092"/>
          </a:xfrm>
          <a:prstGeom prst="rect">
            <a:avLst/>
          </a:prstGeom>
        </p:spPr>
      </p:pic>
      <p:sp>
        <p:nvSpPr>
          <p:cNvPr id="6" name="TextBox 5">
            <a:extLst>
              <a:ext uri="{FF2B5EF4-FFF2-40B4-BE49-F238E27FC236}">
                <a16:creationId xmlns:a16="http://schemas.microsoft.com/office/drawing/2014/main" id="{01B1C250-9410-19BB-76E6-AAFC3322413F}"/>
              </a:ext>
            </a:extLst>
          </p:cNvPr>
          <p:cNvSpPr txBox="1"/>
          <p:nvPr/>
        </p:nvSpPr>
        <p:spPr>
          <a:xfrm>
            <a:off x="265737" y="104403"/>
            <a:ext cx="3956942" cy="646331"/>
          </a:xfrm>
          <a:prstGeom prst="rect">
            <a:avLst/>
          </a:prstGeom>
          <a:noFill/>
          <a:ln>
            <a:solidFill>
              <a:srgbClr val="002060"/>
            </a:solidFill>
          </a:ln>
        </p:spPr>
        <p:txBody>
          <a:bodyPr wrap="square">
            <a:spAutoFit/>
          </a:bodyPr>
          <a:lstStyle/>
          <a:p>
            <a:r>
              <a:rPr lang="en-GB" dirty="0">
                <a:hlinkClick r:id="rId6"/>
              </a:rPr>
              <a:t>Firms fined for electrician's 35ft fall at Coventry manufacturers - BBC News</a:t>
            </a:r>
            <a:endParaRPr lang="en-GB" dirty="0"/>
          </a:p>
        </p:txBody>
      </p:sp>
      <p:sp>
        <p:nvSpPr>
          <p:cNvPr id="8" name="TextBox 7">
            <a:extLst>
              <a:ext uri="{FF2B5EF4-FFF2-40B4-BE49-F238E27FC236}">
                <a16:creationId xmlns:a16="http://schemas.microsoft.com/office/drawing/2014/main" id="{176FE6BA-735A-8482-0C61-C43F708BF352}"/>
              </a:ext>
            </a:extLst>
          </p:cNvPr>
          <p:cNvSpPr txBox="1"/>
          <p:nvPr/>
        </p:nvSpPr>
        <p:spPr>
          <a:xfrm>
            <a:off x="7140539" y="57216"/>
            <a:ext cx="4767209" cy="646331"/>
          </a:xfrm>
          <a:prstGeom prst="rect">
            <a:avLst/>
          </a:prstGeom>
          <a:noFill/>
          <a:ln>
            <a:solidFill>
              <a:srgbClr val="0070C0"/>
            </a:solidFill>
          </a:ln>
        </p:spPr>
        <p:txBody>
          <a:bodyPr wrap="square">
            <a:spAutoFit/>
          </a:bodyPr>
          <a:lstStyle/>
          <a:p>
            <a:pPr algn="l" fontAlgn="base"/>
            <a:r>
              <a:rPr lang="en-GB" sz="1800" b="0" i="0" u="sng" dirty="0">
                <a:solidFill>
                  <a:srgbClr val="0000FF"/>
                </a:solidFill>
                <a:effectLst/>
                <a:highlight>
                  <a:srgbClr val="FFFFFF"/>
                </a:highlight>
              </a:rPr>
              <a:t>Both contractor and company where this took place were prosecuted and fined</a:t>
            </a:r>
            <a:r>
              <a:rPr lang="en-GB" sz="1800" b="0" i="0" dirty="0">
                <a:solidFill>
                  <a:srgbClr val="242424"/>
                </a:solidFill>
                <a:effectLst/>
                <a:highlight>
                  <a:srgbClr val="FFFFFF"/>
                </a:highlight>
              </a:rPr>
              <a:t> </a:t>
            </a:r>
          </a:p>
        </p:txBody>
      </p:sp>
      <p:pic>
        <p:nvPicPr>
          <p:cNvPr id="5" name="Picture 4"/>
          <p:cNvPicPr>
            <a:picLocks noChangeAspect="1"/>
          </p:cNvPicPr>
          <p:nvPr/>
        </p:nvPicPr>
        <p:blipFill>
          <a:blip r:embed="rId7"/>
          <a:stretch>
            <a:fillRect/>
          </a:stretch>
        </p:blipFill>
        <p:spPr>
          <a:xfrm>
            <a:off x="10020387" y="3509963"/>
            <a:ext cx="2026143" cy="2026143"/>
          </a:xfrm>
          <a:prstGeom prst="rect">
            <a:avLst/>
          </a:prstGeom>
        </p:spPr>
      </p:pic>
      <p:sp>
        <p:nvSpPr>
          <p:cNvPr id="7" name="TextBox 6"/>
          <p:cNvSpPr txBox="1"/>
          <p:nvPr/>
        </p:nvSpPr>
        <p:spPr>
          <a:xfrm>
            <a:off x="10241363" y="2085654"/>
            <a:ext cx="1584192" cy="1323439"/>
          </a:xfrm>
          <a:prstGeom prst="rect">
            <a:avLst/>
          </a:prstGeom>
          <a:noFill/>
          <a:ln>
            <a:solidFill>
              <a:srgbClr val="002060"/>
            </a:solidFill>
          </a:ln>
        </p:spPr>
        <p:txBody>
          <a:bodyPr wrap="square" rtlCol="0">
            <a:spAutoFit/>
          </a:bodyPr>
          <a:lstStyle/>
          <a:p>
            <a:r>
              <a:rPr lang="en-GB" sz="1600" dirty="0"/>
              <a:t>£100 padlock would have prevented this contractor from being harmed </a:t>
            </a:r>
          </a:p>
        </p:txBody>
      </p:sp>
    </p:spTree>
    <p:extLst>
      <p:ext uri="{BB962C8B-B14F-4D97-AF65-F5344CB8AC3E}">
        <p14:creationId xmlns:p14="http://schemas.microsoft.com/office/powerpoint/2010/main" val="84545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repeatCount="indefinite"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Screen Recording 3">
            <a:hlinkClick r:id="" action="ppaction://media"/>
            <a:extLst>
              <a:ext uri="{FF2B5EF4-FFF2-40B4-BE49-F238E27FC236}">
                <a16:creationId xmlns:a16="http://schemas.microsoft.com/office/drawing/2014/main" id="{68962986-F3E1-F014-62ED-7321E36C9A63}"/>
              </a:ext>
            </a:extLst>
          </p:cNvPr>
          <p:cNvPicPr>
            <a:picLocks noGrp="1" noChangeAspect="1"/>
          </p:cNvPicPr>
          <p:nvPr>
            <p:ph idx="1"/>
            <a:videoFile r:link="rId1"/>
            <p:extLst>
              <p:ext uri="{DAA4B4D4-6D71-4841-9C94-3DE7FCFB9230}">
                <p14:media xmlns:p14="http://schemas.microsoft.com/office/powerpoint/2010/main" r:embed="rId2">
                  <p14:trim st="3215" end="19597.7732"/>
                </p14:media>
              </p:ext>
            </p:extLst>
          </p:nvPr>
        </p:nvPicPr>
        <p:blipFill>
          <a:blip r:embed="rId5"/>
          <a:stretch>
            <a:fillRect/>
          </a:stretch>
        </p:blipFill>
        <p:spPr>
          <a:xfrm>
            <a:off x="2540318" y="632549"/>
            <a:ext cx="5965088" cy="5860325"/>
          </a:xfrm>
        </p:spPr>
      </p:pic>
      <p:sp>
        <p:nvSpPr>
          <p:cNvPr id="6" name="TextBox 5">
            <a:extLst>
              <a:ext uri="{FF2B5EF4-FFF2-40B4-BE49-F238E27FC236}">
                <a16:creationId xmlns:a16="http://schemas.microsoft.com/office/drawing/2014/main" id="{134ABACD-6FDF-4681-1CD3-138B433CDE57}"/>
              </a:ext>
            </a:extLst>
          </p:cNvPr>
          <p:cNvSpPr txBox="1"/>
          <p:nvPr/>
        </p:nvSpPr>
        <p:spPr>
          <a:xfrm>
            <a:off x="6156960" y="4196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Arial" panose="020B0604020202020204"/>
                <a:ea typeface="+mn-ea"/>
                <a:cs typeface="+mn-cs"/>
                <a:hlinkClick r:id="rId6"/>
              </a:rPr>
              <a:t>Scaffolding Collapse into Oncoming Traffic, Buckingham UK (youtube.com)</a:t>
            </a:r>
            <a:endParaRPr kumimoji="0" lang="en-GB" sz="1800" b="0" i="0" u="none" strike="noStrike" kern="1200" cap="none" spc="0" normalizeH="0" baseline="0" noProof="0" dirty="0">
              <a:ln>
                <a:noFill/>
              </a:ln>
              <a:solidFill>
                <a:srgbClr val="2E2C61"/>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286DE69-1CE2-A8F3-B918-9C6B4A611BFF}"/>
              </a:ext>
            </a:extLst>
          </p:cNvPr>
          <p:cNvSpPr txBox="1"/>
          <p:nvPr/>
        </p:nvSpPr>
        <p:spPr>
          <a:xfrm>
            <a:off x="93617" y="41959"/>
            <a:ext cx="61438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E2C61"/>
                </a:solidFill>
                <a:effectLst/>
                <a:uLnTx/>
                <a:uFillTx/>
                <a:latin typeface="Arial" panose="020B0604020202020204"/>
                <a:ea typeface="+mn-ea"/>
                <a:cs typeface="+mn-cs"/>
                <a:hlinkClick r:id="rId7"/>
              </a:rPr>
              <a:t>Scaffold tower collapse caught on car dashcam | Construction Enquirer News</a:t>
            </a:r>
            <a:endParaRPr kumimoji="0" lang="en-GB" sz="1800" b="0" i="0" u="none" strike="noStrike" kern="1200" cap="none" spc="0" normalizeH="0" baseline="0" noProof="0" dirty="0">
              <a:ln>
                <a:noFill/>
              </a:ln>
              <a:solidFill>
                <a:srgbClr val="2E2C6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87732539"/>
      </p:ext>
    </p:extLst>
  </p:cSld>
  <p:clrMapOvr>
    <a:masterClrMapping/>
  </p:clrMapOvr>
  <mc:AlternateContent xmlns:mc="http://schemas.openxmlformats.org/markup-compatibility/2006" xmlns:p14="http://schemas.microsoft.com/office/powerpoint/2010/main">
    <mc:Choice Requires="p14">
      <p:transition spd="slow" p14:dur="2000" advTm="30579"/>
    </mc:Choice>
    <mc:Fallback xmlns="">
      <p:transition spd="slow" advTm="3057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3" y="470280"/>
            <a:ext cx="11186576"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Motivations for safety management</a:t>
            </a: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Rectangle 1">
            <a:extLst>
              <a:ext uri="{FF2B5EF4-FFF2-40B4-BE49-F238E27FC236}">
                <a16:creationId xmlns:a16="http://schemas.microsoft.com/office/drawing/2014/main" id="{1CEC8645-38A1-4780-9FEE-9039022260BF}"/>
              </a:ext>
            </a:extLst>
          </p:cNvPr>
          <p:cNvSpPr/>
          <p:nvPr/>
        </p:nvSpPr>
        <p:spPr>
          <a:xfrm>
            <a:off x="427464" y="1401194"/>
            <a:ext cx="7925552" cy="3908762"/>
          </a:xfrm>
          <a:prstGeom prst="rect">
            <a:avLst/>
          </a:prstGeom>
        </p:spPr>
        <p:txBody>
          <a:bodyPr wrap="square">
            <a:spAutoFit/>
          </a:bodyPr>
          <a:lstStyle/>
          <a:p>
            <a:pPr marL="342900" indent="-342900" fontAlgn="base">
              <a:buFont typeface="Arial" panose="020B0604020202020204" pitchFamily="34" charset="0"/>
              <a:buChar char="•"/>
            </a:pPr>
            <a:r>
              <a:rPr lang="en-GB" sz="2800" dirty="0">
                <a:solidFill>
                  <a:srgbClr val="626262"/>
                </a:solidFill>
                <a:latin typeface="Arial" panose="020B0604020202020204" pitchFamily="34" charset="0"/>
                <a:cs typeface="Arial" panose="020B0604020202020204" pitchFamily="34" charset="0"/>
              </a:rPr>
              <a:t>We need to – moral and aspirational reasons</a:t>
            </a: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800" dirty="0">
                <a:solidFill>
                  <a:srgbClr val="626262"/>
                </a:solidFill>
                <a:latin typeface="Arial" panose="020B0604020202020204" pitchFamily="34" charset="0"/>
                <a:cs typeface="Arial" panose="020B0604020202020204" pitchFamily="34" charset="0"/>
              </a:rPr>
              <a:t>We have to – legal reasons</a:t>
            </a: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800" dirty="0">
                <a:solidFill>
                  <a:srgbClr val="626262"/>
                </a:solidFill>
                <a:latin typeface="Arial" panose="020B0604020202020204" pitchFamily="34" charset="0"/>
                <a:cs typeface="Arial" panose="020B0604020202020204" pitchFamily="34" charset="0"/>
              </a:rPr>
              <a:t>We should – financial reasons</a:t>
            </a:r>
          </a:p>
          <a:p>
            <a:pPr marL="342900" indent="-342900" fontAlgn="base">
              <a:buFont typeface="Arial" panose="020B0604020202020204" pitchFamily="34" charset="0"/>
              <a:buChar char="•"/>
            </a:pPr>
            <a:endParaRPr lang="en-GB" sz="28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800" dirty="0">
                <a:solidFill>
                  <a:srgbClr val="626262"/>
                </a:solidFill>
                <a:latin typeface="Arial" panose="020B0604020202020204" pitchFamily="34" charset="0"/>
                <a:cs typeface="Arial" panose="020B0604020202020204" pitchFamily="34" charset="0"/>
              </a:rPr>
              <a:t>We want to – develop and protect our reputation</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8909613" y="3200521"/>
            <a:ext cx="2590800" cy="2609850"/>
          </a:xfrm>
          <a:prstGeom prst="rect">
            <a:avLst/>
          </a:prstGeom>
        </p:spPr>
      </p:pic>
      <p:sp>
        <p:nvSpPr>
          <p:cNvPr id="5" name="Footer Placeholder 4">
            <a:extLst>
              <a:ext uri="{FF2B5EF4-FFF2-40B4-BE49-F238E27FC236}">
                <a16:creationId xmlns:a16="http://schemas.microsoft.com/office/drawing/2014/main" id="{6A584472-C79E-1840-3684-A26C13E79036}"/>
              </a:ext>
            </a:extLst>
          </p:cNvPr>
          <p:cNvSpPr>
            <a:spLocks noGrp="1"/>
          </p:cNvSpPr>
          <p:nvPr>
            <p:ph type="ftr" sz="quarter" idx="11"/>
          </p:nvPr>
        </p:nvSpPr>
        <p:spPr>
          <a:xfrm>
            <a:off x="9782354" y="6356349"/>
            <a:ext cx="220692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D81CB284-DB4E-5E53-839B-888BBEFEAE2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83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7465" y="479215"/>
            <a:ext cx="11724909" cy="1446550"/>
          </a:xfrm>
          <a:prstGeom prst="rect">
            <a:avLst/>
          </a:prstGeom>
          <a:noFill/>
        </p:spPr>
        <p:txBody>
          <a:bodyPr wrap="square" rtlCol="0">
            <a:spAutoFit/>
          </a:bodyPr>
          <a:lstStyle/>
          <a:p>
            <a:r>
              <a:rPr lang="en-GB" sz="4400" b="1" spc="-150" dirty="0">
                <a:solidFill>
                  <a:srgbClr val="2E2D62"/>
                </a:solidFill>
                <a:latin typeface="Arial" panose="020B0604020202020204" pitchFamily="34" charset="0"/>
                <a:cs typeface="Arial" panose="020B0604020202020204" pitchFamily="34" charset="0"/>
              </a:rPr>
              <a:t>Method Statements (complex projects or working with contractors) “RA</a:t>
            </a:r>
            <a:r>
              <a:rPr lang="en-GB" sz="4400" b="1" spc="-150" dirty="0">
                <a:solidFill>
                  <a:srgbClr val="FF6900"/>
                </a:solidFill>
                <a:latin typeface="Arial" panose="020B0604020202020204" pitchFamily="34" charset="0"/>
                <a:cs typeface="Arial" panose="020B0604020202020204" pitchFamily="34" charset="0"/>
              </a:rPr>
              <a:t>MS</a:t>
            </a:r>
            <a:r>
              <a:rPr lang="en-GB" sz="4400" b="1" spc="-150" dirty="0">
                <a:solidFill>
                  <a:srgbClr val="2E2D62"/>
                </a:solidFill>
                <a:latin typeface="Arial" panose="020B0604020202020204" pitchFamily="34" charset="0"/>
                <a:cs typeface="Arial" panose="020B0604020202020204" pitchFamily="34" charset="0"/>
              </a:rPr>
              <a:t>”</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4EC7D1FF-22A0-4481-85AF-04B4D8355836}"/>
              </a:ext>
            </a:extLst>
          </p:cNvPr>
          <p:cNvSpPr/>
          <p:nvPr/>
        </p:nvSpPr>
        <p:spPr>
          <a:xfrm>
            <a:off x="427465" y="1928729"/>
            <a:ext cx="10205366" cy="3785652"/>
          </a:xfrm>
          <a:prstGeom prst="rect">
            <a:avLst/>
          </a:prstGeom>
        </p:spPr>
        <p:txBody>
          <a:bodyPr wrap="square" numCol="2">
            <a:spAutoFit/>
          </a:bodyPr>
          <a:lstStyle/>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Task description</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Known hazards</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Responsible people</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How projects will be monitored</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Structure of tasks</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Environmental issues</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Permits</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Competency of workers</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Deliveries</a:t>
            </a:r>
          </a:p>
          <a:p>
            <a:pPr marL="457200" indent="-457200" fontAlgn="base">
              <a:buFont typeface="+mj-lt"/>
              <a:buAutoNum type="arabicPeriod"/>
            </a:pPr>
            <a:r>
              <a:rPr lang="en-GB" sz="2400" dirty="0">
                <a:solidFill>
                  <a:srgbClr val="626262"/>
                </a:solidFill>
                <a:latin typeface="Arial" panose="020B0604020202020204" pitchFamily="34" charset="0"/>
                <a:cs typeface="Arial" panose="020B0604020202020204" pitchFamily="34" charset="0"/>
              </a:rPr>
              <a:t>Emergency Arrangements</a:t>
            </a:r>
          </a:p>
        </p:txBody>
      </p:sp>
      <p:pic>
        <p:nvPicPr>
          <p:cNvPr id="7" name="Picture 2" descr="Craftsmen, Site, Workers, Force, Figures, Funny, Diy">
            <a:extLst>
              <a:ext uri="{FF2B5EF4-FFF2-40B4-BE49-F238E27FC236}">
                <a16:creationId xmlns:a16="http://schemas.microsoft.com/office/drawing/2014/main" id="{D1995072-F57E-488D-ADBB-CE38709339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996103"/>
            <a:ext cx="5788025" cy="35270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712C267-E4EA-42FD-BF84-D66F196FCC2A}"/>
              </a:ext>
            </a:extLst>
          </p:cNvPr>
          <p:cNvSpPr/>
          <p:nvPr/>
        </p:nvSpPr>
        <p:spPr>
          <a:xfrm>
            <a:off x="6252210" y="5618600"/>
            <a:ext cx="5715000" cy="646331"/>
          </a:xfrm>
          <a:prstGeom prst="rect">
            <a:avLst/>
          </a:prstGeom>
        </p:spPr>
        <p:txBody>
          <a:bodyPr wrap="square">
            <a:spAutoFit/>
          </a:bodyPr>
          <a:lstStyle/>
          <a:p>
            <a:pPr lvl="0" algn="ctr">
              <a:lnSpc>
                <a:spcPct val="90000"/>
              </a:lnSpc>
              <a:spcBef>
                <a:spcPts val="1000"/>
              </a:spcBef>
            </a:pPr>
            <a:r>
              <a:rPr lang="en-GB" sz="2000" dirty="0">
                <a:solidFill>
                  <a:srgbClr val="FF6900"/>
                </a:solidFill>
              </a:rPr>
              <a:t>See Appendix 7 of Code 6 for info on Method Statements and Safe Systems of Work</a:t>
            </a:r>
          </a:p>
        </p:txBody>
      </p:sp>
    </p:spTree>
    <p:extLst>
      <p:ext uri="{BB962C8B-B14F-4D97-AF65-F5344CB8AC3E}">
        <p14:creationId xmlns:p14="http://schemas.microsoft.com/office/powerpoint/2010/main" val="3516647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1175706"/>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2016 Regime change: a new penalty landscape</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5BD9E82-DA13-44AD-837C-A95F4C66A84E}"/>
              </a:ext>
            </a:extLst>
          </p:cNvPr>
          <p:cNvSpPr/>
          <p:nvPr/>
        </p:nvSpPr>
        <p:spPr>
          <a:xfrm>
            <a:off x="427465" y="1401194"/>
            <a:ext cx="6747490" cy="2308324"/>
          </a:xfrm>
          <a:prstGeom prst="rect">
            <a:avLst/>
          </a:prstGeom>
        </p:spPr>
        <p:txBody>
          <a:bodyPr wrap="square">
            <a:spAutoFit/>
          </a:bodyPr>
          <a:lstStyle/>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In their first 6 months, the guidelines resulted in as many penalties of £1m or more as there were in the previous 20 years</a:t>
            </a:r>
          </a:p>
          <a:p>
            <a:pPr fontAlgn="base"/>
            <a:endParaRPr lang="en-GB" sz="2400" dirty="0">
              <a:solidFill>
                <a:srgbClr val="626262"/>
              </a:solidFill>
              <a:latin typeface="Arial" panose="020B0604020202020204" pitchFamily="34" charset="0"/>
              <a:cs typeface="Arial" panose="020B0604020202020204" pitchFamily="34" charset="0"/>
            </a:endParaRPr>
          </a:p>
        </p:txBody>
      </p:sp>
      <p:pic>
        <p:nvPicPr>
          <p:cNvPr id="14" name="Picture 13" descr="Sentencing guidelines. Regime change: a new penalty landscape">
            <a:extLst>
              <a:ext uri="{FF2B5EF4-FFF2-40B4-BE49-F238E27FC236}">
                <a16:creationId xmlns:a16="http://schemas.microsoft.com/office/drawing/2014/main" id="{BC49F8A3-D0A2-4E9C-AEF8-165C2659BA7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6300160" y="3078984"/>
            <a:ext cx="5472608" cy="3168352"/>
          </a:xfrm>
          <a:prstGeom prst="rect">
            <a:avLst/>
          </a:prstGeom>
          <a:noFill/>
          <a:ln>
            <a:noFill/>
          </a:ln>
        </p:spPr>
      </p:pic>
    </p:spTree>
    <p:extLst>
      <p:ext uri="{BB962C8B-B14F-4D97-AF65-F5344CB8AC3E}">
        <p14:creationId xmlns:p14="http://schemas.microsoft.com/office/powerpoint/2010/main" val="327797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7" name="Picture 6"/>
          <p:cNvPicPr>
            <a:picLocks noChangeAspect="1"/>
          </p:cNvPicPr>
          <p:nvPr/>
        </p:nvPicPr>
        <p:blipFill>
          <a:blip r:embed="rId3"/>
          <a:stretch>
            <a:fillRect/>
          </a:stretch>
        </p:blipFill>
        <p:spPr>
          <a:xfrm>
            <a:off x="5797935" y="0"/>
            <a:ext cx="6044744" cy="2805870"/>
          </a:xfrm>
          <a:prstGeom prst="rect">
            <a:avLst/>
          </a:prstGeom>
        </p:spPr>
      </p:pic>
      <p:pic>
        <p:nvPicPr>
          <p:cNvPr id="8" name="Picture 7"/>
          <p:cNvPicPr>
            <a:picLocks noChangeAspect="1"/>
          </p:cNvPicPr>
          <p:nvPr/>
        </p:nvPicPr>
        <p:blipFill>
          <a:blip r:embed="rId4"/>
          <a:stretch>
            <a:fillRect/>
          </a:stretch>
        </p:blipFill>
        <p:spPr>
          <a:xfrm>
            <a:off x="0" y="-10741"/>
            <a:ext cx="5048250" cy="3781425"/>
          </a:xfrm>
          <a:prstGeom prst="rect">
            <a:avLst/>
          </a:prstGeom>
        </p:spPr>
      </p:pic>
      <p:pic>
        <p:nvPicPr>
          <p:cNvPr id="9" name="Picture 8"/>
          <p:cNvPicPr>
            <a:picLocks noChangeAspect="1"/>
          </p:cNvPicPr>
          <p:nvPr/>
        </p:nvPicPr>
        <p:blipFill>
          <a:blip r:embed="rId5"/>
          <a:stretch>
            <a:fillRect/>
          </a:stretch>
        </p:blipFill>
        <p:spPr>
          <a:xfrm>
            <a:off x="8311793" y="4012699"/>
            <a:ext cx="3880207" cy="2906494"/>
          </a:xfrm>
          <a:prstGeom prst="rect">
            <a:avLst/>
          </a:prstGeom>
        </p:spPr>
      </p:pic>
      <p:sp>
        <p:nvSpPr>
          <p:cNvPr id="10" name="Rectangle 9"/>
          <p:cNvSpPr/>
          <p:nvPr/>
        </p:nvSpPr>
        <p:spPr>
          <a:xfrm>
            <a:off x="0" y="4454835"/>
            <a:ext cx="6158998" cy="1200329"/>
          </a:xfrm>
          <a:prstGeom prst="rect">
            <a:avLst/>
          </a:prstGeom>
        </p:spPr>
        <p:txBody>
          <a:bodyPr wrap="square">
            <a:spAutoFit/>
          </a:bodyPr>
          <a:lstStyle/>
          <a:p>
            <a:pPr marL="285750" indent="-285750">
              <a:buFont typeface="Arial" panose="020B0604020202020204" pitchFamily="34" charset="0"/>
              <a:buChar char="•"/>
            </a:pPr>
            <a:r>
              <a:rPr lang="en-GB" dirty="0"/>
              <a:t>No risk assessment had taken place for this activity. </a:t>
            </a:r>
          </a:p>
          <a:p>
            <a:pPr marL="285750" indent="-285750">
              <a:buFont typeface="Arial" panose="020B0604020202020204" pitchFamily="34" charset="0"/>
              <a:buChar char="•"/>
            </a:pPr>
            <a:r>
              <a:rPr lang="en-GB" dirty="0"/>
              <a:t>There was also no safe system of work produced. </a:t>
            </a:r>
          </a:p>
          <a:p>
            <a:pPr marL="285750" indent="-285750">
              <a:buFont typeface="Arial" panose="020B0604020202020204" pitchFamily="34" charset="0"/>
              <a:buChar char="•"/>
            </a:pPr>
            <a:r>
              <a:rPr lang="en-GB" dirty="0"/>
              <a:t>The grating was not secured and there were no barriers in place to prevent a fall into the sump.</a:t>
            </a:r>
          </a:p>
        </p:txBody>
      </p:sp>
      <p:sp>
        <p:nvSpPr>
          <p:cNvPr id="11" name="Rectangle 10"/>
          <p:cNvSpPr/>
          <p:nvPr/>
        </p:nvSpPr>
        <p:spPr>
          <a:xfrm>
            <a:off x="5336393" y="2826784"/>
            <a:ext cx="6855607" cy="1754326"/>
          </a:xfrm>
          <a:prstGeom prst="rect">
            <a:avLst/>
          </a:prstGeom>
        </p:spPr>
        <p:txBody>
          <a:bodyPr wrap="square">
            <a:spAutoFit/>
          </a:bodyPr>
          <a:lstStyle/>
          <a:p>
            <a:r>
              <a:rPr lang="en-GB" dirty="0"/>
              <a:t>The worker, 47, was attempting to clear a sump that contained a caustic solution. However, he fell into the sump due to inadequate grating and sustained severe burn injuries. The sump had needed emptying as its contents had reached the high-level design threshold the day before.</a:t>
            </a:r>
          </a:p>
          <a:p>
            <a:endParaRPr lang="en-GB" dirty="0"/>
          </a:p>
        </p:txBody>
      </p:sp>
      <p:sp>
        <p:nvSpPr>
          <p:cNvPr id="12" name="Rectangle 11"/>
          <p:cNvSpPr/>
          <p:nvPr/>
        </p:nvSpPr>
        <p:spPr>
          <a:xfrm>
            <a:off x="2352782" y="5917749"/>
            <a:ext cx="5959010" cy="923330"/>
          </a:xfrm>
          <a:prstGeom prst="rect">
            <a:avLst/>
          </a:prstGeom>
        </p:spPr>
        <p:txBody>
          <a:bodyPr wrap="square">
            <a:spAutoFit/>
          </a:bodyPr>
          <a:lstStyle/>
          <a:p>
            <a:r>
              <a:rPr lang="en-GB" dirty="0"/>
              <a:t>Any risk assessment performed would have identified that the key risk was falling into the caustic solution and that current control measures were severely lacking!</a:t>
            </a:r>
          </a:p>
        </p:txBody>
      </p:sp>
    </p:spTree>
    <p:extLst>
      <p:ext uri="{BB962C8B-B14F-4D97-AF65-F5344CB8AC3E}">
        <p14:creationId xmlns:p14="http://schemas.microsoft.com/office/powerpoint/2010/main" val="3352531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373" y="5537441"/>
            <a:ext cx="6037645" cy="631208"/>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1388" y="1724777"/>
            <a:ext cx="3477397" cy="207494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4812" y="4015182"/>
            <a:ext cx="6022795" cy="1425514"/>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128" y="118152"/>
            <a:ext cx="5100794" cy="1480876"/>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8498" y="0"/>
            <a:ext cx="5412557" cy="1567477"/>
          </a:xfrm>
          <a:prstGeom prst="rect">
            <a:avLst/>
          </a:prstGeom>
        </p:spPr>
      </p:pic>
      <p:pic>
        <p:nvPicPr>
          <p:cNvPr id="12" name="Picture 11"/>
          <p:cNvPicPr>
            <a:picLocks noChangeAspect="1"/>
          </p:cNvPicPr>
          <p:nvPr/>
        </p:nvPicPr>
        <p:blipFill>
          <a:blip r:embed="rId7"/>
          <a:stretch>
            <a:fillRect/>
          </a:stretch>
        </p:blipFill>
        <p:spPr>
          <a:xfrm>
            <a:off x="305373" y="6168649"/>
            <a:ext cx="6009428" cy="616351"/>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48911" y="1686678"/>
            <a:ext cx="5643089" cy="3540125"/>
          </a:xfrm>
          <a:prstGeom prst="rect">
            <a:avLst/>
          </a:prstGeom>
        </p:spPr>
      </p:pic>
    </p:spTree>
    <p:extLst>
      <p:ext uri="{BB962C8B-B14F-4D97-AF65-F5344CB8AC3E}">
        <p14:creationId xmlns:p14="http://schemas.microsoft.com/office/powerpoint/2010/main" val="3864033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345947" y="6356350"/>
            <a:ext cx="100785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Personal Risk Assessment</a:t>
            </a:r>
          </a:p>
        </p:txBody>
      </p:sp>
      <p:sp>
        <p:nvSpPr>
          <p:cNvPr id="5" name="Rectangle 4">
            <a:extLst>
              <a:ext uri="{FF2B5EF4-FFF2-40B4-BE49-F238E27FC236}">
                <a16:creationId xmlns:a16="http://schemas.microsoft.com/office/drawing/2014/main" id="{F3C5F145-E8A9-4C36-A881-A7DC91649D85}"/>
              </a:ext>
            </a:extLst>
          </p:cNvPr>
          <p:cNvSpPr/>
          <p:nvPr/>
        </p:nvSpPr>
        <p:spPr>
          <a:xfrm>
            <a:off x="-115746" y="1104300"/>
            <a:ext cx="8610600" cy="3170099"/>
          </a:xfrm>
          <a:prstGeom prst="rect">
            <a:avLst/>
          </a:prstGeom>
        </p:spPr>
        <p:txBody>
          <a:bodyPr wrap="square">
            <a:sp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If a line manager becomes aware that one of their direct reports has a medical condition which could be impacted on by their work activities, e.g. epilepsy, severe allergy, eye condition, heart disease, etc. then the manager will need to carry out a personal risk assessment with the person. </a:t>
            </a: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This could come from a discussion about time off for hospital appointments or a first aid incident on site. As soon as the line manager is aware, they have a legal duty of care to the direct report. The risk assessment demonstrates this duty of care has been fulfilled.</a:t>
            </a: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rot="564192">
            <a:off x="8810160" y="424999"/>
            <a:ext cx="2837007" cy="4093086"/>
          </a:xfrm>
          <a:prstGeom prst="rect">
            <a:avLst/>
          </a:prstGeom>
        </p:spPr>
      </p:pic>
      <p:pic>
        <p:nvPicPr>
          <p:cNvPr id="7" name="Picture 6"/>
          <p:cNvPicPr>
            <a:picLocks noChangeAspect="1"/>
          </p:cNvPicPr>
          <p:nvPr/>
        </p:nvPicPr>
        <p:blipFill>
          <a:blip r:embed="rId3"/>
          <a:stretch>
            <a:fillRect/>
          </a:stretch>
        </p:blipFill>
        <p:spPr>
          <a:xfrm>
            <a:off x="83128" y="4051198"/>
            <a:ext cx="5623793" cy="2806802"/>
          </a:xfrm>
          <a:prstGeom prst="rect">
            <a:avLst/>
          </a:prstGeom>
        </p:spPr>
      </p:pic>
      <p:sp>
        <p:nvSpPr>
          <p:cNvPr id="8" name="Rectangle 7"/>
          <p:cNvSpPr/>
          <p:nvPr/>
        </p:nvSpPr>
        <p:spPr>
          <a:xfrm>
            <a:off x="5905795" y="5207925"/>
            <a:ext cx="5833623" cy="1323439"/>
          </a:xfrm>
          <a:prstGeom prst="rect">
            <a:avLst/>
          </a:prstGeom>
          <a:ln>
            <a:solidFill>
              <a:schemeClr val="tx1"/>
            </a:solidFill>
          </a:ln>
        </p:spPr>
        <p:txBody>
          <a:bodyPr wrap="square">
            <a:sp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You can find the proforma on the SHE website under ‘Forms’. </a:t>
            </a: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If you need medical advice, you can refer them to Occupational Health.</a:t>
            </a:r>
          </a:p>
        </p:txBody>
      </p:sp>
    </p:spTree>
    <p:extLst>
      <p:ext uri="{BB962C8B-B14F-4D97-AF65-F5344CB8AC3E}">
        <p14:creationId xmlns:p14="http://schemas.microsoft.com/office/powerpoint/2010/main" val="3706066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345947" y="6356350"/>
            <a:ext cx="100785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4" name="Picture 3"/>
          <p:cNvPicPr>
            <a:picLocks noChangeAspect="1"/>
          </p:cNvPicPr>
          <p:nvPr/>
        </p:nvPicPr>
        <p:blipFill>
          <a:blip r:embed="rId2"/>
          <a:stretch>
            <a:fillRect/>
          </a:stretch>
        </p:blipFill>
        <p:spPr>
          <a:xfrm>
            <a:off x="5670951" y="155089"/>
            <a:ext cx="6521049" cy="6702911"/>
          </a:xfrm>
          <a:prstGeom prst="rect">
            <a:avLst/>
          </a:prstGeom>
        </p:spPr>
      </p:pic>
      <p:sp>
        <p:nvSpPr>
          <p:cNvPr id="5" name="Rectangle 4"/>
          <p:cNvSpPr/>
          <p:nvPr/>
        </p:nvSpPr>
        <p:spPr>
          <a:xfrm>
            <a:off x="267833" y="990768"/>
            <a:ext cx="4876800" cy="3970318"/>
          </a:xfrm>
          <a:prstGeom prst="rect">
            <a:avLst/>
          </a:prstGeom>
        </p:spPr>
        <p:txBody>
          <a:bodyPr wrap="square">
            <a:spAutoFit/>
          </a:bodyPr>
          <a:lstStyle/>
          <a:p>
            <a:pPr fontAlgn="base"/>
            <a:r>
              <a:rPr lang="en-GB" b="1" dirty="0">
                <a:solidFill>
                  <a:srgbClr val="002060"/>
                </a:solidFill>
                <a:latin typeface="ReithSans"/>
              </a:rPr>
              <a:t>Lord Justice William Davis said: </a:t>
            </a:r>
          </a:p>
          <a:p>
            <a:pPr fontAlgn="base"/>
            <a:endParaRPr lang="en-GB" b="1" dirty="0">
              <a:solidFill>
                <a:srgbClr val="002060"/>
              </a:solidFill>
              <a:latin typeface="ReithSans"/>
            </a:endParaRPr>
          </a:p>
          <a:p>
            <a:pPr fontAlgn="base"/>
            <a:r>
              <a:rPr lang="en-GB" b="1" dirty="0">
                <a:solidFill>
                  <a:srgbClr val="002060"/>
                </a:solidFill>
                <a:latin typeface="ReithSans"/>
              </a:rPr>
              <a:t>“We accept that the staircase did not present a risk for almost all members of staff at the store. In our judgement that is not the point.</a:t>
            </a:r>
          </a:p>
          <a:p>
            <a:pPr fontAlgn="base"/>
            <a:endParaRPr lang="en-GB" b="1" dirty="0">
              <a:solidFill>
                <a:srgbClr val="002060"/>
              </a:solidFill>
              <a:latin typeface="ReithSans"/>
            </a:endParaRPr>
          </a:p>
          <a:p>
            <a:pPr fontAlgn="base"/>
            <a:r>
              <a:rPr lang="en-GB" b="1" dirty="0">
                <a:solidFill>
                  <a:srgbClr val="002060"/>
                </a:solidFill>
                <a:latin typeface="ReithSans"/>
              </a:rPr>
              <a:t>"It created a material risk to the health and safety of </a:t>
            </a:r>
            <a:r>
              <a:rPr lang="en-GB" b="1" u="sng" dirty="0">
                <a:solidFill>
                  <a:srgbClr val="002060"/>
                </a:solidFill>
                <a:latin typeface="ReithSans"/>
              </a:rPr>
              <a:t>Matthew Gunn</a:t>
            </a:r>
            <a:r>
              <a:rPr lang="en-GB" b="1" dirty="0">
                <a:solidFill>
                  <a:srgbClr val="002060"/>
                </a:solidFill>
                <a:latin typeface="ReithSans"/>
              </a:rPr>
              <a:t>.”</a:t>
            </a:r>
          </a:p>
          <a:p>
            <a:pPr fontAlgn="base"/>
            <a:endParaRPr lang="en-GB" b="1" i="0" dirty="0">
              <a:solidFill>
                <a:srgbClr val="002060"/>
              </a:solidFill>
              <a:effectLst/>
              <a:latin typeface="ReithSans"/>
            </a:endParaRPr>
          </a:p>
          <a:p>
            <a:pPr fontAlgn="base"/>
            <a:endParaRPr lang="en-GB" b="1" i="0" dirty="0">
              <a:solidFill>
                <a:srgbClr val="002060"/>
              </a:solidFill>
              <a:effectLst/>
              <a:latin typeface="ReithSans"/>
            </a:endParaRPr>
          </a:p>
          <a:p>
            <a:pPr fontAlgn="base"/>
            <a:r>
              <a:rPr lang="en-GB" b="1" dirty="0">
                <a:solidFill>
                  <a:schemeClr val="accent6">
                    <a:lumMod val="50000"/>
                  </a:schemeClr>
                </a:solidFill>
                <a:latin typeface="ReithSans"/>
              </a:rPr>
              <a:t>Conclusion: STFC needs to assess the risks to staff where their health condition makes them more prone to injury.</a:t>
            </a:r>
            <a:endParaRPr lang="en-GB" b="1" i="0" dirty="0">
              <a:solidFill>
                <a:schemeClr val="accent6">
                  <a:lumMod val="50000"/>
                </a:schemeClr>
              </a:solidFill>
              <a:effectLst/>
              <a:latin typeface="ReithSans"/>
            </a:endParaRPr>
          </a:p>
        </p:txBody>
      </p:sp>
    </p:spTree>
    <p:extLst>
      <p:ext uri="{BB962C8B-B14F-4D97-AF65-F5344CB8AC3E}">
        <p14:creationId xmlns:p14="http://schemas.microsoft.com/office/powerpoint/2010/main" val="3796859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769441"/>
          </a:xfrm>
          <a:prstGeom prst="rect">
            <a:avLst/>
          </a:prstGeom>
          <a:noFill/>
        </p:spPr>
        <p:txBody>
          <a:bodyPr wrap="square" rtlCol="0">
            <a:spAutoFit/>
          </a:bodyPr>
          <a:lstStyle/>
          <a:p>
            <a:r>
              <a:rPr lang="en-GB" sz="4400" b="1" spc="-150" dirty="0">
                <a:solidFill>
                  <a:srgbClr val="2E2D62"/>
                </a:solidFill>
                <a:latin typeface="Arial" panose="020B0604020202020204" pitchFamily="34" charset="0"/>
                <a:cs typeface="Arial" panose="020B0604020202020204" pitchFamily="34" charset="0"/>
              </a:rPr>
              <a:t>Thoughts to leave you with….</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2E2C61">
                  <a:tint val="75000"/>
                </a:srgbClr>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0E54D8C0-B595-428D-AAB7-D089B352EEB0}"/>
              </a:ext>
            </a:extLst>
          </p:cNvPr>
          <p:cNvSpPr/>
          <p:nvPr/>
        </p:nvSpPr>
        <p:spPr>
          <a:xfrm>
            <a:off x="427464" y="1401194"/>
            <a:ext cx="11218513" cy="4478149"/>
          </a:xfrm>
          <a:prstGeom prst="rect">
            <a:avLst/>
          </a:prstGeom>
        </p:spPr>
        <p:txBody>
          <a:bodyPr wrap="square">
            <a:spAutoFit/>
          </a:bodyPr>
          <a:lstStyle/>
          <a:p>
            <a:pPr fontAlgn="base">
              <a:spcAft>
                <a:spcPts val="1200"/>
              </a:spcAft>
            </a:pPr>
            <a:r>
              <a:rPr lang="en-GB" sz="2400" dirty="0">
                <a:solidFill>
                  <a:srgbClr val="626262"/>
                </a:solidFill>
                <a:latin typeface="Arial" panose="020B0604020202020204" pitchFamily="34" charset="0"/>
                <a:cs typeface="Arial" panose="020B0604020202020204" pitchFamily="34" charset="0"/>
              </a:rPr>
              <a:t>Common problems with risk assessments:</a:t>
            </a:r>
          </a:p>
          <a:p>
            <a:pPr marL="342900" indent="-342900" fontAlgn="base">
              <a:spcAft>
                <a:spcPts val="600"/>
              </a:spcAft>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Confusing hazard (potential) with outcome. Nothing painful in 1st column!</a:t>
            </a:r>
          </a:p>
          <a:p>
            <a:pPr marL="342900" indent="-342900" fontAlgn="base">
              <a:spcAft>
                <a:spcPts val="600"/>
              </a:spcAft>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Failure to consult staff on preparation of RA or brief them on completion.</a:t>
            </a:r>
          </a:p>
          <a:p>
            <a:pPr marL="342900" indent="-342900" fontAlgn="base">
              <a:spcAft>
                <a:spcPts val="600"/>
              </a:spcAft>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Not taking into consideration everyone potentially impacted by the activity.</a:t>
            </a:r>
          </a:p>
          <a:p>
            <a:pPr marL="342900" indent="-342900" fontAlgn="base">
              <a:spcAft>
                <a:spcPts val="600"/>
              </a:spcAft>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Relying on a “generic” risk assessment when a “specific” one is needed.</a:t>
            </a:r>
          </a:p>
          <a:p>
            <a:pPr marL="342900" indent="-342900" fontAlgn="base">
              <a:spcAft>
                <a:spcPts val="600"/>
              </a:spcAft>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Failure to complete the risk calculation correctly.</a:t>
            </a:r>
          </a:p>
          <a:p>
            <a:pPr marL="342900" indent="-342900" fontAlgn="base">
              <a:spcAft>
                <a:spcPts val="600"/>
              </a:spcAft>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Insufficient information for high-risk activities. Level of detail should be proportionate to the risk.</a:t>
            </a:r>
          </a:p>
          <a:p>
            <a:pPr marL="342900" indent="-342900" fontAlgn="base">
              <a:spcAft>
                <a:spcPts val="600"/>
              </a:spcAft>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Failure to take account of individuals’ requirements.</a:t>
            </a:r>
          </a:p>
          <a:p>
            <a:pPr marL="342900" indent="-342900" fontAlgn="base">
              <a:spcAft>
                <a:spcPts val="600"/>
              </a:spcAft>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Lack of clarity on responsibilities – especially in matrixed projects.</a:t>
            </a:r>
          </a:p>
        </p:txBody>
      </p:sp>
      <p:pic>
        <p:nvPicPr>
          <p:cNvPr id="7" name="Picture 6">
            <a:extLst>
              <a:ext uri="{FF2B5EF4-FFF2-40B4-BE49-F238E27FC236}">
                <a16:creationId xmlns:a16="http://schemas.microsoft.com/office/drawing/2014/main" id="{5E4DE73B-D28D-4C74-AD74-91C765709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6672" y="4620742"/>
            <a:ext cx="1599964" cy="1732644"/>
          </a:xfrm>
          <a:prstGeom prst="rect">
            <a:avLst/>
          </a:prstGeom>
        </p:spPr>
      </p:pic>
    </p:spTree>
    <p:extLst>
      <p:ext uri="{BB962C8B-B14F-4D97-AF65-F5344CB8AC3E}">
        <p14:creationId xmlns:p14="http://schemas.microsoft.com/office/powerpoint/2010/main" val="3849073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Dedicated</a:t>
            </a:r>
            <a:r>
              <a:rPr kumimoji="0" lang="en-GB" sz="4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risk assessment</a:t>
            </a:r>
            <a:r>
              <a:rPr lang="en-GB" sz="4400" b="1" dirty="0">
                <a:solidFill>
                  <a:srgbClr val="002060"/>
                </a:solidFill>
                <a:latin typeface="Arial" panose="020B0604020202020204" pitchFamily="34" charset="0"/>
                <a:cs typeface="Arial" panose="020B0604020202020204" pitchFamily="34" charset="0"/>
              </a:rPr>
              <a:t> page</a:t>
            </a: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682"/>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5958" y="1210003"/>
            <a:ext cx="4777403" cy="3132392"/>
          </a:xfrm>
          <a:prstGeom prst="rect">
            <a:avLst/>
          </a:prstGeom>
          <a:ln>
            <a:solidFill>
              <a:schemeClr val="tx2"/>
            </a:solidFill>
          </a:ln>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3899" y="2066841"/>
            <a:ext cx="5881352" cy="4376171"/>
          </a:xfrm>
          <a:prstGeom prst="rect">
            <a:avLst/>
          </a:prstGeom>
          <a:ln>
            <a:solidFill>
              <a:schemeClr val="tx2"/>
            </a:solidFill>
          </a:ln>
        </p:spPr>
      </p:pic>
      <p:sp>
        <p:nvSpPr>
          <p:cNvPr id="12" name="Rectangle 11"/>
          <p:cNvSpPr/>
          <p:nvPr/>
        </p:nvSpPr>
        <p:spPr>
          <a:xfrm>
            <a:off x="298114" y="4519152"/>
            <a:ext cx="5722881" cy="1200329"/>
          </a:xfrm>
          <a:prstGeom prst="rect">
            <a:avLst/>
          </a:prstGeom>
          <a:ln>
            <a:solidFill>
              <a:schemeClr val="tx1"/>
            </a:solidFill>
          </a:ln>
        </p:spPr>
        <p:txBody>
          <a:bodyPr wrap="square">
            <a:spAutoFit/>
          </a:bodyPr>
          <a:lstStyle/>
          <a:p>
            <a:r>
              <a:rPr lang="en-GB" dirty="0"/>
              <a:t>Please bookmark the SHE website on your PC/laptop, it’s a one stop shop for all SHE related topics:</a:t>
            </a:r>
          </a:p>
          <a:p>
            <a:endParaRPr lang="en-GB" dirty="0"/>
          </a:p>
          <a:p>
            <a:r>
              <a:rPr lang="en-GB" dirty="0"/>
              <a:t>https://staff.she.stfc.ac.uk/pages/staff/home.aspx</a:t>
            </a:r>
          </a:p>
        </p:txBody>
      </p:sp>
      <p:sp>
        <p:nvSpPr>
          <p:cNvPr id="10" name="Right Arrow 9"/>
          <p:cNvSpPr/>
          <p:nvPr/>
        </p:nvSpPr>
        <p:spPr>
          <a:xfrm>
            <a:off x="5689032" y="2808026"/>
            <a:ext cx="515156" cy="27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1774687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Risk assessment </a:t>
            </a:r>
            <a:r>
              <a:rPr lang="en-GB" sz="4400" b="1" dirty="0">
                <a:solidFill>
                  <a:srgbClr val="002060"/>
                </a:solidFill>
                <a:latin typeface="Arial" panose="020B0604020202020204" pitchFamily="34" charset="0"/>
                <a:cs typeface="Arial" panose="020B0604020202020204" pitchFamily="34" charset="0"/>
              </a:rPr>
              <a:t>a</a:t>
            </a:r>
            <a:r>
              <a:rPr kumimoji="0" lang="en-GB" sz="4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wareness</a:t>
            </a: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342" y="1216372"/>
            <a:ext cx="4716718" cy="2971299"/>
          </a:xfrm>
          <a:prstGeom prst="rect">
            <a:avLst/>
          </a:prstGeom>
          <a:ln>
            <a:solidFill>
              <a:schemeClr val="tx2"/>
            </a:solidFill>
          </a:ln>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9971" y="1924027"/>
            <a:ext cx="4778875" cy="3193745"/>
          </a:xfrm>
          <a:prstGeom prst="rect">
            <a:avLst/>
          </a:prstGeom>
          <a:ln>
            <a:solidFill>
              <a:schemeClr val="tx2"/>
            </a:solidFill>
          </a:ln>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9820" y="2871396"/>
            <a:ext cx="4781087" cy="2993376"/>
          </a:xfrm>
          <a:prstGeom prst="rect">
            <a:avLst/>
          </a:prstGeom>
          <a:ln>
            <a:solidFill>
              <a:schemeClr val="tx2"/>
            </a:solidFill>
          </a:ln>
        </p:spPr>
      </p:pic>
    </p:spTree>
    <p:extLst>
      <p:ext uri="{BB962C8B-B14F-4D97-AF65-F5344CB8AC3E}">
        <p14:creationId xmlns:p14="http://schemas.microsoft.com/office/powerpoint/2010/main" val="1718245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Logging</a:t>
            </a:r>
            <a:r>
              <a:rPr lang="en-GB" sz="4400" b="1" dirty="0">
                <a:solidFill>
                  <a:srgbClr val="002060"/>
                </a:solidFill>
                <a:latin typeface="Arial" panose="020B0604020202020204" pitchFamily="34" charset="0"/>
                <a:cs typeface="Arial" panose="020B0604020202020204" pitchFamily="34" charset="0"/>
              </a:rPr>
              <a:t> onto Totara</a:t>
            </a: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0241" y="1295747"/>
            <a:ext cx="9106851" cy="3851582"/>
          </a:xfrm>
          <a:prstGeom prst="rect">
            <a:avLst/>
          </a:prstGeom>
        </p:spPr>
      </p:pic>
      <p:sp>
        <p:nvSpPr>
          <p:cNvPr id="11" name="TextBox 10"/>
          <p:cNvSpPr txBox="1"/>
          <p:nvPr/>
        </p:nvSpPr>
        <p:spPr>
          <a:xfrm>
            <a:off x="3011029" y="5305850"/>
            <a:ext cx="4893972" cy="646331"/>
          </a:xfrm>
          <a:prstGeom prst="rect">
            <a:avLst/>
          </a:prstGeom>
          <a:noFill/>
          <a:ln>
            <a:solidFill>
              <a:schemeClr val="accent1">
                <a:shade val="50000"/>
              </a:schemeClr>
            </a:solidFill>
          </a:ln>
        </p:spPr>
        <p:txBody>
          <a:bodyPr wrap="square" rtlCol="0">
            <a:spAutoFit/>
          </a:bodyPr>
          <a:lstStyle/>
          <a:p>
            <a:r>
              <a:rPr lang="en-GB" dirty="0"/>
              <a:t>Clicking on ‘Single Sign On’ will take you direct to your course when you follow a link</a:t>
            </a:r>
          </a:p>
        </p:txBody>
      </p:sp>
      <p:sp>
        <p:nvSpPr>
          <p:cNvPr id="12" name="TextBox 11"/>
          <p:cNvSpPr txBox="1"/>
          <p:nvPr/>
        </p:nvSpPr>
        <p:spPr>
          <a:xfrm>
            <a:off x="8555421" y="5310614"/>
            <a:ext cx="3367185" cy="646331"/>
          </a:xfrm>
          <a:prstGeom prst="rect">
            <a:avLst/>
          </a:prstGeom>
          <a:noFill/>
          <a:ln>
            <a:solidFill>
              <a:schemeClr val="accent1">
                <a:shade val="50000"/>
              </a:schemeClr>
            </a:solidFill>
          </a:ln>
        </p:spPr>
        <p:txBody>
          <a:bodyPr wrap="square" rtlCol="0">
            <a:spAutoFit/>
          </a:bodyPr>
          <a:lstStyle/>
          <a:p>
            <a:r>
              <a:rPr lang="en-GB" dirty="0"/>
              <a:t>Having problems? </a:t>
            </a:r>
          </a:p>
          <a:p>
            <a:r>
              <a:rPr lang="en-GB" dirty="0"/>
              <a:t>Ensure your VPN is connected.</a:t>
            </a:r>
          </a:p>
        </p:txBody>
      </p:sp>
    </p:spTree>
    <p:extLst>
      <p:ext uri="{BB962C8B-B14F-4D97-AF65-F5344CB8AC3E}">
        <p14:creationId xmlns:p14="http://schemas.microsoft.com/office/powerpoint/2010/main" val="1554248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3" y="470280"/>
            <a:ext cx="11186576"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STFC Incident data</a:t>
            </a:r>
            <a:endPar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91C2EA2-3A93-45D0-AE8D-2810F06F7F64}"/>
              </a:ext>
            </a:extLst>
          </p:cNvPr>
          <p:cNvSpPr/>
          <p:nvPr/>
        </p:nvSpPr>
        <p:spPr>
          <a:xfrm>
            <a:off x="427463" y="1401194"/>
            <a:ext cx="11459737" cy="461665"/>
          </a:xfrm>
          <a:prstGeom prst="rect">
            <a:avLst/>
          </a:prstGeom>
        </p:spPr>
        <p:txBody>
          <a:bodyPr wrap="square">
            <a:spAutoFit/>
          </a:bodyPr>
          <a:lstStyle/>
          <a:p>
            <a:pPr fontAlgn="base"/>
            <a:r>
              <a:rPr lang="en-GB" sz="2400" dirty="0">
                <a:solidFill>
                  <a:srgbClr val="626262"/>
                </a:solidFill>
                <a:latin typeface="Arial" panose="020B0604020202020204" pitchFamily="34" charset="0"/>
                <a:cs typeface="Arial" panose="020B0604020202020204" pitchFamily="34" charset="0"/>
              </a:rPr>
              <a:t>	       	Injuries 			     Near misses (learning opportunities)</a:t>
            </a:r>
          </a:p>
        </p:txBody>
      </p:sp>
      <p:sp>
        <p:nvSpPr>
          <p:cNvPr id="2" name="Footer Placeholder 1">
            <a:extLst>
              <a:ext uri="{FF2B5EF4-FFF2-40B4-BE49-F238E27FC236}">
                <a16:creationId xmlns:a16="http://schemas.microsoft.com/office/drawing/2014/main" id="{72B189FE-C30F-4654-896F-DB4FBB1FF04D}"/>
              </a:ext>
            </a:extLst>
          </p:cNvPr>
          <p:cNvSpPr>
            <a:spLocks noGrp="1"/>
          </p:cNvSpPr>
          <p:nvPr>
            <p:ph type="ftr" sz="quarter" idx="11"/>
          </p:nvPr>
        </p:nvSpPr>
        <p:spPr>
          <a:xfrm>
            <a:off x="10345947" y="6356350"/>
            <a:ext cx="100785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7F96D318-D822-4D99-BD26-3CB195BC162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8E7DBE0A-E30F-FF17-13CE-6A596D0926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000" y="2340000"/>
            <a:ext cx="5760000" cy="2808998"/>
          </a:xfrm>
          <a:prstGeom prst="rect">
            <a:avLst/>
          </a:prstGeom>
        </p:spPr>
      </p:pic>
      <p:pic>
        <p:nvPicPr>
          <p:cNvPr id="8" name="Picture 7">
            <a:extLst>
              <a:ext uri="{FF2B5EF4-FFF2-40B4-BE49-F238E27FC236}">
                <a16:creationId xmlns:a16="http://schemas.microsoft.com/office/drawing/2014/main" id="{081CB6BE-F689-4242-F189-C2BE8D0D48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0000" y="2340000"/>
            <a:ext cx="5818639" cy="2808000"/>
          </a:xfrm>
          <a:prstGeom prst="rect">
            <a:avLst/>
          </a:prstGeom>
        </p:spPr>
      </p:pic>
    </p:spTree>
    <p:extLst>
      <p:ext uri="{BB962C8B-B14F-4D97-AF65-F5344CB8AC3E}">
        <p14:creationId xmlns:p14="http://schemas.microsoft.com/office/powerpoint/2010/main" val="4106547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err="1">
                <a:solidFill>
                  <a:srgbClr val="002060"/>
                </a:solidFill>
                <a:latin typeface="Arial" panose="020B0604020202020204" pitchFamily="34" charset="0"/>
                <a:cs typeface="Arial" panose="020B0604020202020204" pitchFamily="34" charset="0"/>
              </a:rPr>
              <a:t>Evotix</a:t>
            </a:r>
            <a:r>
              <a:rPr lang="en-GB" sz="4400" b="1" dirty="0">
                <a:solidFill>
                  <a:srgbClr val="002060"/>
                </a:solidFill>
                <a:latin typeface="Arial" panose="020B0604020202020204" pitchFamily="34" charset="0"/>
                <a:cs typeface="Arial" panose="020B0604020202020204" pitchFamily="34" charset="0"/>
              </a:rPr>
              <a:t> Assure Videos</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49E3BED7-E4BF-4A19-B86F-1E1899A853BA}"/>
              </a:ext>
            </a:extLst>
          </p:cNvPr>
          <p:cNvSpPr/>
          <p:nvPr/>
        </p:nvSpPr>
        <p:spPr>
          <a:xfrm>
            <a:off x="427464" y="1401194"/>
            <a:ext cx="10982901" cy="1569660"/>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Risk Assessment</a:t>
            </a:r>
            <a:br>
              <a:rPr lang="en-GB" sz="2400" dirty="0">
                <a:solidFill>
                  <a:srgbClr val="626262"/>
                </a:solidFill>
                <a:latin typeface="Arial" panose="020B0604020202020204" pitchFamily="34" charset="0"/>
                <a:cs typeface="Arial" panose="020B0604020202020204" pitchFamily="34" charset="0"/>
              </a:rPr>
            </a:br>
            <a:br>
              <a:rPr lang="en-GB" sz="2400" dirty="0">
                <a:solidFill>
                  <a:srgbClr val="626262"/>
                </a:solidFill>
                <a:latin typeface="Arial" panose="020B0604020202020204" pitchFamily="34" charset="0"/>
                <a:cs typeface="Arial" panose="020B0604020202020204" pitchFamily="34" charset="0"/>
              </a:rPr>
            </a:br>
            <a:br>
              <a:rPr lang="en-GB" sz="2400" dirty="0">
                <a:solidFill>
                  <a:srgbClr val="626262"/>
                </a:solidFill>
                <a:latin typeface="Arial" panose="020B0604020202020204" pitchFamily="34" charset="0"/>
                <a:cs typeface="Arial" panose="020B0604020202020204" pitchFamily="34" charset="0"/>
              </a:rPr>
            </a:br>
            <a:endParaRPr lang="en-GB" sz="2400" dirty="0">
              <a:solidFill>
                <a:srgbClr val="62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E12A924-8C4D-5DBD-7A24-C2F5D31A9A58}"/>
              </a:ext>
            </a:extLst>
          </p:cNvPr>
          <p:cNvPicPr>
            <a:picLocks noChangeAspect="1"/>
          </p:cNvPicPr>
          <p:nvPr/>
        </p:nvPicPr>
        <p:blipFill>
          <a:blip r:embed="rId3"/>
          <a:stretch>
            <a:fillRect/>
          </a:stretch>
        </p:blipFill>
        <p:spPr>
          <a:xfrm>
            <a:off x="5167170" y="2625749"/>
            <a:ext cx="2231252" cy="1606501"/>
          </a:xfrm>
          <a:prstGeom prst="rect">
            <a:avLst/>
          </a:prstGeom>
        </p:spPr>
      </p:pic>
    </p:spTree>
    <p:extLst>
      <p:ext uri="{BB962C8B-B14F-4D97-AF65-F5344CB8AC3E}">
        <p14:creationId xmlns:p14="http://schemas.microsoft.com/office/powerpoint/2010/main" val="2052290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Instruction Videos</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49E3BED7-E4BF-4A19-B86F-1E1899A853BA}"/>
              </a:ext>
            </a:extLst>
          </p:cNvPr>
          <p:cNvSpPr/>
          <p:nvPr/>
        </p:nvSpPr>
        <p:spPr>
          <a:xfrm>
            <a:off x="427464" y="1401194"/>
            <a:ext cx="10982901" cy="1569660"/>
          </a:xfrm>
          <a:prstGeom prst="rect">
            <a:avLst/>
          </a:prstGeom>
        </p:spPr>
        <p:txBody>
          <a:bodyPr wrap="square">
            <a:spAutoFit/>
          </a:bodyPr>
          <a:lstStyle/>
          <a:p>
            <a:pPr fontAlgn="base"/>
            <a:br>
              <a:rPr lang="en-GB" sz="2400" dirty="0">
                <a:solidFill>
                  <a:srgbClr val="626262"/>
                </a:solidFill>
                <a:latin typeface="Arial" panose="020B0604020202020204" pitchFamily="34" charset="0"/>
                <a:cs typeface="Arial" panose="020B0604020202020204" pitchFamily="34" charset="0"/>
              </a:rPr>
            </a:br>
            <a:br>
              <a:rPr lang="en-GB" sz="2400" dirty="0">
                <a:solidFill>
                  <a:srgbClr val="626262"/>
                </a:solidFill>
                <a:latin typeface="Arial" panose="020B0604020202020204" pitchFamily="34" charset="0"/>
                <a:cs typeface="Arial" panose="020B0604020202020204" pitchFamily="34" charset="0"/>
              </a:rPr>
            </a:br>
            <a:br>
              <a:rPr lang="en-GB" sz="2400" dirty="0">
                <a:solidFill>
                  <a:srgbClr val="626262"/>
                </a:solidFill>
                <a:latin typeface="Arial" panose="020B0604020202020204" pitchFamily="34" charset="0"/>
                <a:cs typeface="Arial" panose="020B0604020202020204" pitchFamily="34" charset="0"/>
              </a:rPr>
            </a:br>
            <a:endParaRPr lang="en-GB" sz="2400" dirty="0">
              <a:solidFill>
                <a:srgbClr val="626262"/>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1928192" y="1104300"/>
          <a:ext cx="8179904" cy="4403259"/>
        </p:xfrm>
        <a:graphic>
          <a:graphicData uri="http://schemas.openxmlformats.org/drawingml/2006/table">
            <a:tbl>
              <a:tblPr firstRow="1" firstCol="1" bandRow="1"/>
              <a:tblGrid>
                <a:gridCol w="8179904">
                  <a:extLst>
                    <a:ext uri="{9D8B030D-6E8A-4147-A177-3AD203B41FA5}">
                      <a16:colId xmlns:a16="http://schemas.microsoft.com/office/drawing/2014/main" val="483853356"/>
                    </a:ext>
                  </a:extLst>
                </a:gridCol>
              </a:tblGrid>
              <a:tr h="629037">
                <a:tc>
                  <a:txBody>
                    <a:bodyPr/>
                    <a:lstStyle/>
                    <a:p>
                      <a:pPr>
                        <a:spcAft>
                          <a:spcPts val="0"/>
                        </a:spcAft>
                      </a:pPr>
                      <a:r>
                        <a:rPr lang="en-GB" sz="2400">
                          <a:solidFill>
                            <a:srgbClr val="FFFFFF"/>
                          </a:solidFill>
                          <a:effectLst/>
                          <a:latin typeface="Helvetica" panose="020B0604020202020204" pitchFamily="34" charset="0"/>
                          <a:ea typeface="Calibri" panose="020F0502020204030204" pitchFamily="34" charset="0"/>
                        </a:rPr>
                        <a:t>​​Video Tutorials</a:t>
                      </a:r>
                      <a:endParaRPr lang="en-GB" sz="2400">
                        <a:effectLst/>
                        <a:latin typeface="Calibri" panose="020F0502020204030204" pitchFamily="34" charset="0"/>
                        <a:ea typeface="Calibri" panose="020F0502020204030204" pitchFamily="34" charset="0"/>
                      </a:endParaRPr>
                    </a:p>
                  </a:txBody>
                  <a:tcPr marL="47625" marR="47625" marT="66675" marB="57150">
                    <a:lnL w="12700" cap="flat" cmpd="sng" algn="ctr">
                      <a:solidFill>
                        <a:srgbClr val="009AC3"/>
                      </a:solidFill>
                      <a:prstDash val="solid"/>
                      <a:round/>
                      <a:headEnd type="none" w="med" len="med"/>
                      <a:tailEnd type="none" w="med" len="med"/>
                    </a:lnL>
                    <a:lnR w="12700" cap="flat" cmpd="sng" algn="ctr">
                      <a:solidFill>
                        <a:srgbClr val="009AC3"/>
                      </a:solidFill>
                      <a:prstDash val="solid"/>
                      <a:round/>
                      <a:headEnd type="none" w="med" len="med"/>
                      <a:tailEnd type="none" w="med" len="med"/>
                    </a:lnR>
                    <a:lnT w="12700" cap="flat" cmpd="sng" algn="ctr">
                      <a:solidFill>
                        <a:srgbClr val="009AC3"/>
                      </a:solidFill>
                      <a:prstDash val="solid"/>
                      <a:round/>
                      <a:headEnd type="none" w="med" len="med"/>
                      <a:tailEnd type="none" w="med" len="med"/>
                    </a:lnT>
                    <a:lnB w="12700" cap="flat" cmpd="sng" algn="ctr">
                      <a:solidFill>
                        <a:srgbClr val="009AC3"/>
                      </a:solidFill>
                      <a:prstDash val="solid"/>
                      <a:round/>
                      <a:headEnd type="none" w="med" len="med"/>
                      <a:tailEnd type="none" w="med" len="med"/>
                    </a:lnB>
                    <a:solidFill>
                      <a:srgbClr val="009AC3"/>
                    </a:solidFill>
                  </a:tcPr>
                </a:tc>
                <a:extLst>
                  <a:ext uri="{0D108BD9-81ED-4DB2-BD59-A6C34878D82A}">
                    <a16:rowId xmlns:a16="http://schemas.microsoft.com/office/drawing/2014/main" val="1298463432"/>
                  </a:ext>
                </a:extLst>
              </a:tr>
              <a:tr h="629037">
                <a:tc>
                  <a:txBody>
                    <a:bodyPr/>
                    <a:lstStyle/>
                    <a:p>
                      <a:pPr>
                        <a:spcAft>
                          <a:spcPts val="0"/>
                        </a:spcAft>
                      </a:pPr>
                      <a:r>
                        <a:rPr lang="en-GB" sz="2400" u="none" strike="noStrike">
                          <a:solidFill>
                            <a:srgbClr val="0072C6"/>
                          </a:solidFill>
                          <a:effectLst/>
                          <a:latin typeface="Helvetica" panose="020B0604020202020204" pitchFamily="34" charset="0"/>
                          <a:ea typeface="Calibri" panose="020F0502020204030204" pitchFamily="34" charset="0"/>
                          <a:hlinkClick r:id="rId3"/>
                        </a:rPr>
                        <a:t>Evotix Tutorial 1 - Logging in with single sign-on​​​​</a:t>
                      </a:r>
                      <a:endParaRPr lang="en-GB" sz="2400">
                        <a:effectLst/>
                        <a:latin typeface="Calibri" panose="020F0502020204030204" pitchFamily="34" charset="0"/>
                        <a:ea typeface="Calibri" panose="020F0502020204030204" pitchFamily="34" charset="0"/>
                      </a:endParaRPr>
                    </a:p>
                  </a:txBody>
                  <a:tcPr marL="47625" marR="47625" marT="66675" marB="57150">
                    <a:lnL w="12700" cap="flat" cmpd="sng" algn="ctr">
                      <a:solidFill>
                        <a:srgbClr val="009AC3"/>
                      </a:solidFill>
                      <a:prstDash val="solid"/>
                      <a:round/>
                      <a:headEnd type="none" w="med" len="med"/>
                      <a:tailEnd type="none" w="med" len="med"/>
                    </a:lnL>
                    <a:lnR w="12700" cap="flat" cmpd="sng" algn="ctr">
                      <a:solidFill>
                        <a:srgbClr val="009AC3"/>
                      </a:solidFill>
                      <a:prstDash val="solid"/>
                      <a:round/>
                      <a:headEnd type="none" w="med" len="med"/>
                      <a:tailEnd type="none" w="med" len="med"/>
                    </a:lnR>
                    <a:lnT w="12700" cap="flat" cmpd="sng" algn="ctr">
                      <a:solidFill>
                        <a:srgbClr val="009AC3"/>
                      </a:solidFill>
                      <a:prstDash val="solid"/>
                      <a:round/>
                      <a:headEnd type="none" w="med" len="med"/>
                      <a:tailEnd type="none" w="med" len="med"/>
                    </a:lnT>
                    <a:lnB w="12700" cap="flat" cmpd="sng" algn="ctr">
                      <a:solidFill>
                        <a:srgbClr val="009AC3"/>
                      </a:solidFill>
                      <a:prstDash val="solid"/>
                      <a:round/>
                      <a:headEnd type="none" w="med" len="med"/>
                      <a:tailEnd type="none" w="med" len="med"/>
                    </a:lnB>
                    <a:solidFill>
                      <a:srgbClr val="FFFFFF"/>
                    </a:solidFill>
                  </a:tcPr>
                </a:tc>
                <a:extLst>
                  <a:ext uri="{0D108BD9-81ED-4DB2-BD59-A6C34878D82A}">
                    <a16:rowId xmlns:a16="http://schemas.microsoft.com/office/drawing/2014/main" val="2281375523"/>
                  </a:ext>
                </a:extLst>
              </a:tr>
              <a:tr h="629037">
                <a:tc>
                  <a:txBody>
                    <a:bodyPr/>
                    <a:lstStyle/>
                    <a:p>
                      <a:pPr>
                        <a:spcAft>
                          <a:spcPts val="0"/>
                        </a:spcAft>
                      </a:pPr>
                      <a:r>
                        <a:rPr lang="en-GB" sz="2400">
                          <a:solidFill>
                            <a:srgbClr val="0072C6"/>
                          </a:solidFill>
                          <a:effectLst/>
                          <a:latin typeface="Helvetica" panose="020B0604020202020204" pitchFamily="34" charset="0"/>
                          <a:ea typeface="Calibri" panose="020F0502020204030204" pitchFamily="34" charset="0"/>
                        </a:rPr>
                        <a:t>​​​​​</a:t>
                      </a:r>
                      <a:r>
                        <a:rPr lang="en-GB" sz="2400" u="none" strike="noStrike">
                          <a:solidFill>
                            <a:srgbClr val="0072C6"/>
                          </a:solidFill>
                          <a:effectLst/>
                          <a:latin typeface="Helvetica" panose="020B0604020202020204" pitchFamily="34" charset="0"/>
                          <a:ea typeface="Calibri" panose="020F0502020204030204" pitchFamily="34" charset="0"/>
                          <a:hlinkClick r:id="rId4"/>
                        </a:rPr>
                        <a:t>Evotix Tutorial 2 - Dashboard and Navigation</a:t>
                      </a:r>
                      <a:endParaRPr lang="en-GB" sz="2400">
                        <a:effectLst/>
                        <a:latin typeface="Calibri" panose="020F0502020204030204" pitchFamily="34" charset="0"/>
                        <a:ea typeface="Calibri" panose="020F0502020204030204" pitchFamily="34" charset="0"/>
                      </a:endParaRPr>
                    </a:p>
                  </a:txBody>
                  <a:tcPr marL="47625" marR="47625" marT="66675" marB="57150">
                    <a:lnL w="12700" cap="flat" cmpd="sng" algn="ctr">
                      <a:solidFill>
                        <a:srgbClr val="009AC3"/>
                      </a:solidFill>
                      <a:prstDash val="solid"/>
                      <a:round/>
                      <a:headEnd type="none" w="med" len="med"/>
                      <a:tailEnd type="none" w="med" len="med"/>
                    </a:lnL>
                    <a:lnR w="12700" cap="flat" cmpd="sng" algn="ctr">
                      <a:solidFill>
                        <a:srgbClr val="009AC3"/>
                      </a:solidFill>
                      <a:prstDash val="solid"/>
                      <a:round/>
                      <a:headEnd type="none" w="med" len="med"/>
                      <a:tailEnd type="none" w="med" len="med"/>
                    </a:lnR>
                    <a:lnT w="12700" cap="flat" cmpd="sng" algn="ctr">
                      <a:solidFill>
                        <a:srgbClr val="009AC3"/>
                      </a:solidFill>
                      <a:prstDash val="solid"/>
                      <a:round/>
                      <a:headEnd type="none" w="med" len="med"/>
                      <a:tailEnd type="none" w="med" len="med"/>
                    </a:lnT>
                    <a:lnB w="12700" cap="flat" cmpd="sng" algn="ctr">
                      <a:solidFill>
                        <a:srgbClr val="009AC3"/>
                      </a:solidFill>
                      <a:prstDash val="solid"/>
                      <a:round/>
                      <a:headEnd type="none" w="med" len="med"/>
                      <a:tailEnd type="none" w="med" len="med"/>
                    </a:lnB>
                    <a:solidFill>
                      <a:srgbClr val="FFFFFF"/>
                    </a:solidFill>
                  </a:tcPr>
                </a:tc>
                <a:extLst>
                  <a:ext uri="{0D108BD9-81ED-4DB2-BD59-A6C34878D82A}">
                    <a16:rowId xmlns:a16="http://schemas.microsoft.com/office/drawing/2014/main" val="491201744"/>
                  </a:ext>
                </a:extLst>
              </a:tr>
              <a:tr h="629037">
                <a:tc>
                  <a:txBody>
                    <a:bodyPr/>
                    <a:lstStyle/>
                    <a:p>
                      <a:pPr>
                        <a:spcAft>
                          <a:spcPts val="0"/>
                        </a:spcAft>
                      </a:pPr>
                      <a:r>
                        <a:rPr lang="en-GB" sz="2400" u="none" strike="noStrike" dirty="0">
                          <a:solidFill>
                            <a:srgbClr val="0072C6"/>
                          </a:solidFill>
                          <a:effectLst/>
                          <a:latin typeface="Helvetica" panose="020B0604020202020204" pitchFamily="34" charset="0"/>
                          <a:ea typeface="Calibri" panose="020F0502020204030204" pitchFamily="34" charset="0"/>
                          <a:hlinkClick r:id="rId5"/>
                        </a:rPr>
                        <a:t>Evotix Tutorial 3 - Searching for and finding records</a:t>
                      </a:r>
                      <a:endParaRPr lang="en-GB" sz="2400" dirty="0">
                        <a:effectLst/>
                        <a:latin typeface="Calibri" panose="020F0502020204030204" pitchFamily="34" charset="0"/>
                        <a:ea typeface="Calibri" panose="020F0502020204030204" pitchFamily="34" charset="0"/>
                      </a:endParaRPr>
                    </a:p>
                  </a:txBody>
                  <a:tcPr marL="47625" marR="47625" marT="66675" marB="57150">
                    <a:lnL w="12700" cap="flat" cmpd="sng" algn="ctr">
                      <a:solidFill>
                        <a:srgbClr val="009AC3"/>
                      </a:solidFill>
                      <a:prstDash val="solid"/>
                      <a:round/>
                      <a:headEnd type="none" w="med" len="med"/>
                      <a:tailEnd type="none" w="med" len="med"/>
                    </a:lnL>
                    <a:lnR w="12700" cap="flat" cmpd="sng" algn="ctr">
                      <a:solidFill>
                        <a:srgbClr val="009AC3"/>
                      </a:solidFill>
                      <a:prstDash val="solid"/>
                      <a:round/>
                      <a:headEnd type="none" w="med" len="med"/>
                      <a:tailEnd type="none" w="med" len="med"/>
                    </a:lnR>
                    <a:lnT w="12700" cap="flat" cmpd="sng" algn="ctr">
                      <a:solidFill>
                        <a:srgbClr val="009AC3"/>
                      </a:solidFill>
                      <a:prstDash val="solid"/>
                      <a:round/>
                      <a:headEnd type="none" w="med" len="med"/>
                      <a:tailEnd type="none" w="med" len="med"/>
                    </a:lnT>
                    <a:lnB w="12700" cap="flat" cmpd="sng" algn="ctr">
                      <a:solidFill>
                        <a:srgbClr val="009AC3"/>
                      </a:solidFill>
                      <a:prstDash val="solid"/>
                      <a:round/>
                      <a:headEnd type="none" w="med" len="med"/>
                      <a:tailEnd type="none" w="med" len="med"/>
                    </a:lnB>
                    <a:solidFill>
                      <a:srgbClr val="FFFFFF"/>
                    </a:solidFill>
                  </a:tcPr>
                </a:tc>
                <a:extLst>
                  <a:ext uri="{0D108BD9-81ED-4DB2-BD59-A6C34878D82A}">
                    <a16:rowId xmlns:a16="http://schemas.microsoft.com/office/drawing/2014/main" val="1389611308"/>
                  </a:ext>
                </a:extLst>
              </a:tr>
              <a:tr h="629037">
                <a:tc>
                  <a:txBody>
                    <a:bodyPr/>
                    <a:lstStyle/>
                    <a:p>
                      <a:pPr>
                        <a:spcAft>
                          <a:spcPts val="0"/>
                        </a:spcAft>
                      </a:pPr>
                      <a:r>
                        <a:rPr lang="en-GB" sz="2400">
                          <a:solidFill>
                            <a:srgbClr val="0072C6"/>
                          </a:solidFill>
                          <a:effectLst/>
                          <a:latin typeface="Helvetica" panose="020B0604020202020204" pitchFamily="34" charset="0"/>
                          <a:ea typeface="Calibri" panose="020F0502020204030204" pitchFamily="34" charset="0"/>
                        </a:rPr>
                        <a:t>​​</a:t>
                      </a:r>
                      <a:r>
                        <a:rPr lang="en-GB" sz="2400" u="none" strike="noStrike">
                          <a:solidFill>
                            <a:srgbClr val="0072C6"/>
                          </a:solidFill>
                          <a:effectLst/>
                          <a:latin typeface="Helvetica" panose="020B0604020202020204" pitchFamily="34" charset="0"/>
                          <a:ea typeface="Calibri" panose="020F0502020204030204" pitchFamily="34" charset="0"/>
                          <a:hlinkClick r:id="rId6"/>
                        </a:rPr>
                        <a:t>Evotix Tutorial 4 - Creating a new risk assessment</a:t>
                      </a:r>
                      <a:endParaRPr lang="en-GB" sz="2400">
                        <a:effectLst/>
                        <a:latin typeface="Calibri" panose="020F0502020204030204" pitchFamily="34" charset="0"/>
                        <a:ea typeface="Calibri" panose="020F0502020204030204" pitchFamily="34" charset="0"/>
                      </a:endParaRPr>
                    </a:p>
                  </a:txBody>
                  <a:tcPr marL="47625" marR="47625" marT="66675" marB="57150">
                    <a:lnL w="12700" cap="flat" cmpd="sng" algn="ctr">
                      <a:solidFill>
                        <a:srgbClr val="009AC3"/>
                      </a:solidFill>
                      <a:prstDash val="solid"/>
                      <a:round/>
                      <a:headEnd type="none" w="med" len="med"/>
                      <a:tailEnd type="none" w="med" len="med"/>
                    </a:lnL>
                    <a:lnR w="12700" cap="flat" cmpd="sng" algn="ctr">
                      <a:solidFill>
                        <a:srgbClr val="009AC3"/>
                      </a:solidFill>
                      <a:prstDash val="solid"/>
                      <a:round/>
                      <a:headEnd type="none" w="med" len="med"/>
                      <a:tailEnd type="none" w="med" len="med"/>
                    </a:lnR>
                    <a:lnT w="12700" cap="flat" cmpd="sng" algn="ctr">
                      <a:solidFill>
                        <a:srgbClr val="009AC3"/>
                      </a:solidFill>
                      <a:prstDash val="solid"/>
                      <a:round/>
                      <a:headEnd type="none" w="med" len="med"/>
                      <a:tailEnd type="none" w="med" len="med"/>
                    </a:lnT>
                    <a:lnB w="12700" cap="flat" cmpd="sng" algn="ctr">
                      <a:solidFill>
                        <a:srgbClr val="009AC3"/>
                      </a:solidFill>
                      <a:prstDash val="solid"/>
                      <a:round/>
                      <a:headEnd type="none" w="med" len="med"/>
                      <a:tailEnd type="none" w="med" len="med"/>
                    </a:lnB>
                    <a:solidFill>
                      <a:srgbClr val="FFFFFF"/>
                    </a:solidFill>
                  </a:tcPr>
                </a:tc>
                <a:extLst>
                  <a:ext uri="{0D108BD9-81ED-4DB2-BD59-A6C34878D82A}">
                    <a16:rowId xmlns:a16="http://schemas.microsoft.com/office/drawing/2014/main" val="1502844396"/>
                  </a:ext>
                </a:extLst>
              </a:tr>
              <a:tr h="629037">
                <a:tc>
                  <a:txBody>
                    <a:bodyPr/>
                    <a:lstStyle/>
                    <a:p>
                      <a:pPr>
                        <a:spcAft>
                          <a:spcPts val="0"/>
                        </a:spcAft>
                      </a:pPr>
                      <a:r>
                        <a:rPr lang="en-GB" sz="2400">
                          <a:solidFill>
                            <a:srgbClr val="0072C6"/>
                          </a:solidFill>
                          <a:effectLst/>
                          <a:latin typeface="Helvetica" panose="020B0604020202020204" pitchFamily="34" charset="0"/>
                          <a:ea typeface="Calibri" panose="020F0502020204030204" pitchFamily="34" charset="0"/>
                        </a:rPr>
                        <a:t>​</a:t>
                      </a:r>
                      <a:r>
                        <a:rPr lang="en-GB" sz="2400" u="none" strike="noStrike">
                          <a:solidFill>
                            <a:srgbClr val="0072C6"/>
                          </a:solidFill>
                          <a:effectLst/>
                          <a:latin typeface="Helvetica" panose="020B0604020202020204" pitchFamily="34" charset="0"/>
                          <a:ea typeface="Calibri" panose="020F0502020204030204" pitchFamily="34" charset="0"/>
                          <a:hlinkClick r:id="rId7"/>
                        </a:rPr>
                        <a:t>Evotix Tutorial 5 - Reviewing a risk assessment</a:t>
                      </a:r>
                      <a:endParaRPr lang="en-GB" sz="2400">
                        <a:effectLst/>
                        <a:latin typeface="Calibri" panose="020F0502020204030204" pitchFamily="34" charset="0"/>
                        <a:ea typeface="Calibri" panose="020F0502020204030204" pitchFamily="34" charset="0"/>
                      </a:endParaRPr>
                    </a:p>
                  </a:txBody>
                  <a:tcPr marL="47625" marR="47625" marT="66675" marB="57150">
                    <a:lnL w="12700" cap="flat" cmpd="sng" algn="ctr">
                      <a:solidFill>
                        <a:srgbClr val="009AC3"/>
                      </a:solidFill>
                      <a:prstDash val="solid"/>
                      <a:round/>
                      <a:headEnd type="none" w="med" len="med"/>
                      <a:tailEnd type="none" w="med" len="med"/>
                    </a:lnL>
                    <a:lnR w="12700" cap="flat" cmpd="sng" algn="ctr">
                      <a:solidFill>
                        <a:srgbClr val="009AC3"/>
                      </a:solidFill>
                      <a:prstDash val="solid"/>
                      <a:round/>
                      <a:headEnd type="none" w="med" len="med"/>
                      <a:tailEnd type="none" w="med" len="med"/>
                    </a:lnR>
                    <a:lnT w="12700" cap="flat" cmpd="sng" algn="ctr">
                      <a:solidFill>
                        <a:srgbClr val="009AC3"/>
                      </a:solidFill>
                      <a:prstDash val="solid"/>
                      <a:round/>
                      <a:headEnd type="none" w="med" len="med"/>
                      <a:tailEnd type="none" w="med" len="med"/>
                    </a:lnT>
                    <a:lnB w="12700" cap="flat" cmpd="sng" algn="ctr">
                      <a:solidFill>
                        <a:srgbClr val="009AC3"/>
                      </a:solidFill>
                      <a:prstDash val="solid"/>
                      <a:round/>
                      <a:headEnd type="none" w="med" len="med"/>
                      <a:tailEnd type="none" w="med" len="med"/>
                    </a:lnB>
                    <a:solidFill>
                      <a:srgbClr val="FFFFFF"/>
                    </a:solidFill>
                  </a:tcPr>
                </a:tc>
                <a:extLst>
                  <a:ext uri="{0D108BD9-81ED-4DB2-BD59-A6C34878D82A}">
                    <a16:rowId xmlns:a16="http://schemas.microsoft.com/office/drawing/2014/main" val="2060864172"/>
                  </a:ext>
                </a:extLst>
              </a:tr>
              <a:tr h="629037">
                <a:tc>
                  <a:txBody>
                    <a:bodyPr/>
                    <a:lstStyle/>
                    <a:p>
                      <a:pPr>
                        <a:spcAft>
                          <a:spcPts val="0"/>
                        </a:spcAft>
                      </a:pPr>
                      <a:r>
                        <a:rPr lang="en-GB" sz="2400" dirty="0">
                          <a:solidFill>
                            <a:srgbClr val="0072C6"/>
                          </a:solidFill>
                          <a:effectLst/>
                          <a:latin typeface="Helvetica" panose="020B0604020202020204" pitchFamily="34" charset="0"/>
                          <a:ea typeface="Calibri" panose="020F0502020204030204" pitchFamily="34" charset="0"/>
                        </a:rPr>
                        <a:t>​​​</a:t>
                      </a:r>
                      <a:r>
                        <a:rPr lang="en-GB" sz="2400" u="none" strike="noStrike" dirty="0">
                          <a:solidFill>
                            <a:srgbClr val="0072C6"/>
                          </a:solidFill>
                          <a:effectLst/>
                          <a:latin typeface="Helvetica" panose="020B0604020202020204" pitchFamily="34" charset="0"/>
                          <a:ea typeface="Calibri" panose="020F0502020204030204" pitchFamily="34" charset="0"/>
                          <a:hlinkClick r:id="rId8"/>
                        </a:rPr>
                        <a:t>Evotix Tutorial 6 - Archive and re-open a risk assessment</a:t>
                      </a:r>
                      <a:r>
                        <a:rPr lang="en-GB" sz="2400" dirty="0">
                          <a:solidFill>
                            <a:srgbClr val="333333"/>
                          </a:solidFill>
                          <a:effectLst/>
                          <a:latin typeface="Helvetica" panose="020B0604020202020204" pitchFamily="34" charset="0"/>
                          <a:ea typeface="Calibri" panose="020F0502020204030204" pitchFamily="34" charset="0"/>
                        </a:rPr>
                        <a:t>​</a:t>
                      </a:r>
                      <a:endParaRPr lang="en-GB" sz="2400" dirty="0">
                        <a:effectLst/>
                        <a:latin typeface="Calibri" panose="020F0502020204030204" pitchFamily="34" charset="0"/>
                        <a:ea typeface="Calibri" panose="020F0502020204030204" pitchFamily="34" charset="0"/>
                      </a:endParaRPr>
                    </a:p>
                  </a:txBody>
                  <a:tcPr marL="47625" marR="47625" marT="66675" marB="57150">
                    <a:lnL w="12700" cap="flat" cmpd="sng" algn="ctr">
                      <a:solidFill>
                        <a:srgbClr val="009AC3"/>
                      </a:solidFill>
                      <a:prstDash val="solid"/>
                      <a:round/>
                      <a:headEnd type="none" w="med" len="med"/>
                      <a:tailEnd type="none" w="med" len="med"/>
                    </a:lnL>
                    <a:lnR w="12700" cap="flat" cmpd="sng" algn="ctr">
                      <a:solidFill>
                        <a:srgbClr val="009AC3"/>
                      </a:solidFill>
                      <a:prstDash val="solid"/>
                      <a:round/>
                      <a:headEnd type="none" w="med" len="med"/>
                      <a:tailEnd type="none" w="med" len="med"/>
                    </a:lnR>
                    <a:lnT w="12700" cap="flat" cmpd="sng" algn="ctr">
                      <a:solidFill>
                        <a:srgbClr val="009AC3"/>
                      </a:solidFill>
                      <a:prstDash val="solid"/>
                      <a:round/>
                      <a:headEnd type="none" w="med" len="med"/>
                      <a:tailEnd type="none" w="med" len="med"/>
                    </a:lnT>
                    <a:lnB w="12700" cap="flat" cmpd="sng" algn="ctr">
                      <a:solidFill>
                        <a:srgbClr val="009AC3"/>
                      </a:solidFill>
                      <a:prstDash val="solid"/>
                      <a:round/>
                      <a:headEnd type="none" w="med" len="med"/>
                      <a:tailEnd type="none" w="med" len="med"/>
                    </a:lnB>
                    <a:solidFill>
                      <a:srgbClr val="FFFFFF"/>
                    </a:solidFill>
                  </a:tcPr>
                </a:tc>
                <a:extLst>
                  <a:ext uri="{0D108BD9-81ED-4DB2-BD59-A6C34878D82A}">
                    <a16:rowId xmlns:a16="http://schemas.microsoft.com/office/drawing/2014/main" val="1027981731"/>
                  </a:ext>
                </a:extLst>
              </a:tr>
            </a:tbl>
          </a:graphicData>
        </a:graphic>
      </p:graphicFrame>
    </p:spTree>
    <p:extLst>
      <p:ext uri="{BB962C8B-B14F-4D97-AF65-F5344CB8AC3E}">
        <p14:creationId xmlns:p14="http://schemas.microsoft.com/office/powerpoint/2010/main" val="942357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Risk assessment practical</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49E3BED7-E4BF-4A19-B86F-1E1899A853BA}"/>
              </a:ext>
            </a:extLst>
          </p:cNvPr>
          <p:cNvSpPr/>
          <p:nvPr/>
        </p:nvSpPr>
        <p:spPr>
          <a:xfrm>
            <a:off x="427464" y="1401194"/>
            <a:ext cx="10982901" cy="3785652"/>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Develop a risk assessment</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The risk assessment can be:</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One developed for your own workplace</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One of the examples</a:t>
            </a:r>
            <a:br>
              <a:rPr lang="en-GB" sz="2400" dirty="0">
                <a:solidFill>
                  <a:srgbClr val="626262"/>
                </a:solidFill>
                <a:latin typeface="Arial" panose="020B0604020202020204" pitchFamily="34" charset="0"/>
                <a:cs typeface="Arial" panose="020B0604020202020204" pitchFamily="34" charset="0"/>
              </a:rPr>
            </a:br>
            <a:br>
              <a:rPr lang="en-GB" sz="2400" dirty="0">
                <a:solidFill>
                  <a:srgbClr val="626262"/>
                </a:solidFill>
                <a:latin typeface="Arial" panose="020B0604020202020204" pitchFamily="34" charset="0"/>
                <a:cs typeface="Arial" panose="020B0604020202020204" pitchFamily="34" charset="0"/>
              </a:rPr>
            </a:br>
            <a:br>
              <a:rPr lang="en-GB" sz="2400" dirty="0">
                <a:solidFill>
                  <a:srgbClr val="626262"/>
                </a:solidFill>
                <a:latin typeface="Arial" panose="020B0604020202020204" pitchFamily="34" charset="0"/>
                <a:cs typeface="Arial" panose="020B0604020202020204" pitchFamily="34" charset="0"/>
              </a:rPr>
            </a:br>
            <a:endParaRPr lang="en-GB" sz="2400" dirty="0">
              <a:solidFill>
                <a:srgbClr val="626262"/>
              </a:solidFill>
              <a:latin typeface="Arial" panose="020B0604020202020204" pitchFamily="34" charset="0"/>
              <a:cs typeface="Arial" panose="020B0604020202020204" pitchFamily="34" charset="0"/>
            </a:endParaRPr>
          </a:p>
        </p:txBody>
      </p:sp>
      <p:pic>
        <p:nvPicPr>
          <p:cNvPr id="8" name="Picture 7" descr="Business_presentation_byVectorOpenStock.jpg">
            <a:extLst>
              <a:ext uri="{FF2B5EF4-FFF2-40B4-BE49-F238E27FC236}">
                <a16:creationId xmlns:a16="http://schemas.microsoft.com/office/drawing/2014/main" id="{8758C0BF-4CEF-4857-AD7E-4A59D14F30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7473" y="3978166"/>
            <a:ext cx="4018497" cy="2079997"/>
          </a:xfrm>
          <a:prstGeom prst="rect">
            <a:avLst/>
          </a:prstGeom>
        </p:spPr>
      </p:pic>
    </p:spTree>
    <p:extLst>
      <p:ext uri="{BB962C8B-B14F-4D97-AF65-F5344CB8AC3E}">
        <p14:creationId xmlns:p14="http://schemas.microsoft.com/office/powerpoint/2010/main" val="3557828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769441"/>
          </a:xfrm>
          <a:prstGeom prst="rect">
            <a:avLst/>
          </a:prstGeom>
          <a:noFill/>
        </p:spPr>
        <p:txBody>
          <a:bodyPr wrap="square" rtlCol="0">
            <a:spAutoFit/>
          </a:bodyPr>
          <a:lstStyle/>
          <a:p>
            <a:r>
              <a:rPr lang="en-GB" sz="4400" b="1" spc="-150" dirty="0">
                <a:solidFill>
                  <a:srgbClr val="2E2D62"/>
                </a:solidFill>
                <a:latin typeface="Arial" panose="020B0604020202020204" pitchFamily="34" charset="0"/>
                <a:cs typeface="Arial" panose="020B0604020202020204" pitchFamily="34" charset="0"/>
              </a:rPr>
              <a:t>Risk assessment review</a:t>
            </a: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B7C3D0F8-F7F7-4E59-8E5B-9AA5BF9F4F98}"/>
              </a:ext>
            </a:extLst>
          </p:cNvPr>
          <p:cNvSpPr/>
          <p:nvPr/>
        </p:nvSpPr>
        <p:spPr>
          <a:xfrm>
            <a:off x="427464" y="1401194"/>
            <a:ext cx="7201245" cy="3416320"/>
          </a:xfrm>
          <a:prstGeom prst="rect">
            <a:avLst/>
          </a:prstGeom>
        </p:spPr>
        <p:txBody>
          <a:bodyPr wrap="square">
            <a:spAutoFit/>
          </a:bodyPr>
          <a:lstStyle/>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Consider the adequacy of RA coverage in your work areas.</a:t>
            </a: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Consider the standard of RAs relevant to your area given the content of this morning’s sessions</a:t>
            </a: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Prepare a 5 minute presentation for the Chairman of your Departmental Safety Committee summarising your findings and making recommendations for actions</a:t>
            </a:r>
          </a:p>
        </p:txBody>
      </p:sp>
      <p:pic>
        <p:nvPicPr>
          <p:cNvPr id="11" name="Picture 10" descr="artemis01.jpg">
            <a:extLst>
              <a:ext uri="{FF2B5EF4-FFF2-40B4-BE49-F238E27FC236}">
                <a16:creationId xmlns:a16="http://schemas.microsoft.com/office/drawing/2014/main" id="{CC2452F2-2657-40F8-9CF0-E32ACB8508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3063" y="3277087"/>
            <a:ext cx="4644156" cy="3083818"/>
          </a:xfrm>
          <a:prstGeom prst="rect">
            <a:avLst/>
          </a:prstGeom>
        </p:spPr>
      </p:pic>
    </p:spTree>
    <p:extLst>
      <p:ext uri="{BB962C8B-B14F-4D97-AF65-F5344CB8AC3E}">
        <p14:creationId xmlns:p14="http://schemas.microsoft.com/office/powerpoint/2010/main" val="3986556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1255196" y="2160730"/>
            <a:ext cx="8012219"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Thank you – Any questions</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7" name="Rectangle 6">
            <a:extLst>
              <a:ext uri="{FF2B5EF4-FFF2-40B4-BE49-F238E27FC236}">
                <a16:creationId xmlns:a16="http://schemas.microsoft.com/office/drawing/2014/main" id="{9969D5D6-9CBF-2F47-ABA6-C44F092862B7}"/>
              </a:ext>
            </a:extLst>
          </p:cNvPr>
          <p:cNvSpPr/>
          <p:nvPr/>
        </p:nvSpPr>
        <p:spPr>
          <a:xfrm>
            <a:off x="973969" y="5904254"/>
            <a:ext cx="684288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SHE website: </a:t>
            </a:r>
            <a:r>
              <a:rPr kumimoji="0" lang="en-GB" sz="18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https://staff.she.stfc.ac.uk/pages/staff/home.aspx</a:t>
            </a:r>
            <a:endParaRPr kumimoji="0" lang="en-GB" sz="16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5272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3" y="470280"/>
            <a:ext cx="11186576" cy="1175706"/>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Serious or Potentially Serious Incidents</a:t>
            </a:r>
            <a:br>
              <a:rPr lang="en-GB" sz="4400" b="1" dirty="0">
                <a:solidFill>
                  <a:srgbClr val="002060"/>
                </a:solidFill>
                <a:latin typeface="Arial" panose="020B0604020202020204" pitchFamily="34" charset="0"/>
                <a:cs typeface="Arial" panose="020B0604020202020204" pitchFamily="34" charset="0"/>
              </a:rPr>
            </a:br>
            <a:r>
              <a:rPr lang="en-GB" sz="4400" b="1" dirty="0">
                <a:solidFill>
                  <a:srgbClr val="002060"/>
                </a:solidFill>
                <a:latin typeface="Arial" panose="020B0604020202020204" pitchFamily="34" charset="0"/>
                <a:cs typeface="Arial" panose="020B0604020202020204" pitchFamily="34" charset="0"/>
              </a:rPr>
              <a:t>(</a:t>
            </a:r>
            <a:r>
              <a:rPr lang="en-GB" sz="4400" b="1" dirty="0" err="1">
                <a:solidFill>
                  <a:srgbClr val="002060"/>
                </a:solidFill>
                <a:latin typeface="Arial" panose="020B0604020202020204" pitchFamily="34" charset="0"/>
                <a:cs typeface="Arial" panose="020B0604020202020204" pitchFamily="34" charset="0"/>
              </a:rPr>
              <a:t>SoPs</a:t>
            </a:r>
            <a:r>
              <a:rPr lang="en-GB" sz="4400" b="1" dirty="0">
                <a:solidFill>
                  <a:srgbClr val="002060"/>
                </a:solidFill>
                <a:latin typeface="Arial" panose="020B0604020202020204" pitchFamily="34" charset="0"/>
                <a:cs typeface="Arial" panose="020B0604020202020204" pitchFamily="34" charset="0"/>
              </a:rPr>
              <a:t>)</a:t>
            </a:r>
          </a:p>
        </p:txBody>
      </p:sp>
      <p:sp>
        <p:nvSpPr>
          <p:cNvPr id="2" name="Footer Placeholder 1">
            <a:extLst>
              <a:ext uri="{FF2B5EF4-FFF2-40B4-BE49-F238E27FC236}">
                <a16:creationId xmlns:a16="http://schemas.microsoft.com/office/drawing/2014/main" id="{72B189FE-C30F-4654-896F-DB4FBB1FF04D}"/>
              </a:ext>
            </a:extLst>
          </p:cNvPr>
          <p:cNvSpPr>
            <a:spLocks noGrp="1"/>
          </p:cNvSpPr>
          <p:nvPr>
            <p:ph type="ftr" sz="quarter" idx="11"/>
          </p:nvPr>
        </p:nvSpPr>
        <p:spPr>
          <a:xfrm>
            <a:off x="10345947" y="6356350"/>
            <a:ext cx="100785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7F96D318-D822-4D99-BD26-3CB195BC162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a:defRPr/>
              </a:pPr>
              <a:t>5</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245896A9-AC3A-4673-B9B3-1966CB8DE2C8}"/>
              </a:ext>
            </a:extLst>
          </p:cNvPr>
          <p:cNvSpPr/>
          <p:nvPr/>
        </p:nvSpPr>
        <p:spPr>
          <a:xfrm>
            <a:off x="427463" y="1401194"/>
            <a:ext cx="5333818" cy="4154984"/>
          </a:xfrm>
          <a:prstGeom prst="rect">
            <a:avLst/>
          </a:prstGeom>
        </p:spPr>
        <p:txBody>
          <a:bodyPr wrap="square">
            <a:spAutoFit/>
          </a:bodyPr>
          <a:lstStyle/>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Incidents (injuries, near misses, vehicle incidents, fire incidents) that </a:t>
            </a:r>
            <a:r>
              <a:rPr lang="en-GB" sz="2400" dirty="0">
                <a:solidFill>
                  <a:srgbClr val="FF6900"/>
                </a:solidFill>
                <a:latin typeface="Arial" panose="020B0604020202020204" pitchFamily="34" charset="0"/>
                <a:cs typeface="Arial" panose="020B0604020202020204" pitchFamily="34" charset="0"/>
              </a:rPr>
              <a:t>did, or had the reasonable potential to </a:t>
            </a:r>
            <a:r>
              <a:rPr lang="en-GB" sz="2400" dirty="0">
                <a:solidFill>
                  <a:srgbClr val="626262"/>
                </a:solidFill>
                <a:latin typeface="Arial" panose="020B0604020202020204" pitchFamily="34" charset="0"/>
                <a:cs typeface="Arial" panose="020B0604020202020204" pitchFamily="34" charset="0"/>
              </a:rPr>
              <a:t>result in </a:t>
            </a:r>
            <a:r>
              <a:rPr lang="en-GB" sz="2400" dirty="0">
                <a:solidFill>
                  <a:srgbClr val="FF6900"/>
                </a:solidFill>
                <a:latin typeface="Arial" panose="020B0604020202020204" pitchFamily="34" charset="0"/>
                <a:cs typeface="Arial" panose="020B0604020202020204" pitchFamily="34" charset="0"/>
              </a:rPr>
              <a:t>significant and permanent harm</a:t>
            </a:r>
            <a:r>
              <a:rPr lang="en-GB" sz="2400" dirty="0">
                <a:solidFill>
                  <a:srgbClr val="626262"/>
                </a:solidFill>
                <a:latin typeface="Arial" panose="020B0604020202020204" pitchFamily="34" charset="0"/>
                <a:cs typeface="Arial" panose="020B0604020202020204" pitchFamily="34" charset="0"/>
              </a:rPr>
              <a:t> to staff, contractors, tenants, users, visitors at STFC sites or for staff while travelling and working on Council business away from STFC sites</a:t>
            </a:r>
          </a:p>
        </p:txBody>
      </p:sp>
      <p:pic>
        <p:nvPicPr>
          <p:cNvPr id="4" name="Picture 3">
            <a:extLst>
              <a:ext uri="{FF2B5EF4-FFF2-40B4-BE49-F238E27FC236}">
                <a16:creationId xmlns:a16="http://schemas.microsoft.com/office/drawing/2014/main" id="{B291AD80-042D-A9D8-6997-D7A4652EB7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752104"/>
            <a:ext cx="5773194" cy="3964008"/>
          </a:xfrm>
          <a:prstGeom prst="rect">
            <a:avLst/>
          </a:prstGeom>
        </p:spPr>
      </p:pic>
    </p:spTree>
    <p:extLst>
      <p:ext uri="{BB962C8B-B14F-4D97-AF65-F5344CB8AC3E}">
        <p14:creationId xmlns:p14="http://schemas.microsoft.com/office/powerpoint/2010/main" val="1938949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Risk assessment</a:t>
            </a: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670FC6E5-6A64-4BC3-95C6-5C367508E501}"/>
              </a:ext>
            </a:extLst>
          </p:cNvPr>
          <p:cNvSpPr/>
          <p:nvPr/>
        </p:nvSpPr>
        <p:spPr>
          <a:xfrm>
            <a:off x="434613" y="1129404"/>
            <a:ext cx="9670679" cy="4678204"/>
          </a:xfrm>
          <a:prstGeom prst="rect">
            <a:avLst/>
          </a:prstGeom>
        </p:spPr>
        <p:txBody>
          <a:bodyPr wrap="square">
            <a:spAutoFit/>
          </a:bodyPr>
          <a:lstStyle/>
          <a:p>
            <a:pPr fontAlgn="base"/>
            <a:r>
              <a:rPr lang="en-GB" sz="1200" dirty="0">
                <a:solidFill>
                  <a:srgbClr val="626262"/>
                </a:solidFill>
                <a:latin typeface="Arial" panose="020B0604020202020204" pitchFamily="34" charset="0"/>
                <a:cs typeface="Arial" panose="020B0604020202020204" pitchFamily="34" charset="0"/>
              </a:rPr>
              <a:t>3(1) Every employer </a:t>
            </a:r>
            <a:r>
              <a:rPr lang="en-GB" sz="1200" dirty="0">
                <a:solidFill>
                  <a:srgbClr val="FF6900"/>
                </a:solidFill>
                <a:latin typeface="Arial" panose="020B0604020202020204" pitchFamily="34" charset="0"/>
                <a:cs typeface="Arial" panose="020B0604020202020204" pitchFamily="34" charset="0"/>
              </a:rPr>
              <a:t>shall</a:t>
            </a:r>
            <a:r>
              <a:rPr lang="en-GB" sz="1200" dirty="0">
                <a:solidFill>
                  <a:srgbClr val="FF0000"/>
                </a:solidFill>
                <a:latin typeface="Arial" panose="020B0604020202020204" pitchFamily="34" charset="0"/>
                <a:cs typeface="Arial" panose="020B0604020202020204" pitchFamily="34" charset="0"/>
              </a:rPr>
              <a:t> </a:t>
            </a:r>
            <a:r>
              <a:rPr lang="en-GB" sz="1200" dirty="0">
                <a:solidFill>
                  <a:srgbClr val="626262"/>
                </a:solidFill>
                <a:latin typeface="Arial" panose="020B0604020202020204" pitchFamily="34" charset="0"/>
                <a:cs typeface="Arial" panose="020B0604020202020204" pitchFamily="34" charset="0"/>
              </a:rPr>
              <a:t>make a </a:t>
            </a:r>
            <a:r>
              <a:rPr lang="en-GB" sz="1200" dirty="0">
                <a:solidFill>
                  <a:srgbClr val="FF6900"/>
                </a:solidFill>
                <a:latin typeface="Arial" panose="020B0604020202020204" pitchFamily="34" charset="0"/>
                <a:cs typeface="Arial" panose="020B0604020202020204" pitchFamily="34" charset="0"/>
              </a:rPr>
              <a:t>suitable and sufficient assessment </a:t>
            </a:r>
            <a:r>
              <a:rPr lang="en-GB" sz="1200" dirty="0">
                <a:solidFill>
                  <a:srgbClr val="626262"/>
                </a:solidFill>
                <a:latin typeface="Arial" panose="020B0604020202020204" pitchFamily="34" charset="0"/>
                <a:cs typeface="Arial" panose="020B0604020202020204" pitchFamily="34" charset="0"/>
              </a:rPr>
              <a:t>of -</a:t>
            </a:r>
          </a:p>
          <a:p>
            <a:pPr marL="538163" lvl="1" indent="-268288" fontAlgn="base"/>
            <a:r>
              <a:rPr lang="en-GB" sz="1200" dirty="0">
                <a:solidFill>
                  <a:srgbClr val="626262"/>
                </a:solidFill>
                <a:latin typeface="Arial" panose="020B0604020202020204" pitchFamily="34" charset="0"/>
                <a:cs typeface="Arial" panose="020B0604020202020204" pitchFamily="34" charset="0"/>
              </a:rPr>
              <a:t>(a) the risks to the health and safety of his employees to which they are exposed whilst they are at work; and</a:t>
            </a:r>
          </a:p>
          <a:p>
            <a:pPr marL="538163" lvl="1" indent="-268288" fontAlgn="base"/>
            <a:r>
              <a:rPr lang="en-GB" sz="1200" dirty="0">
                <a:solidFill>
                  <a:srgbClr val="626262"/>
                </a:solidFill>
                <a:latin typeface="Arial" panose="020B0604020202020204" pitchFamily="34" charset="0"/>
                <a:cs typeface="Arial" panose="020B0604020202020204" pitchFamily="34" charset="0"/>
              </a:rPr>
              <a:t>(b) the risks to the health and safety of persons not in his employment arising out of or in connection with the conduct by him of his undertaking,</a:t>
            </a:r>
          </a:p>
          <a:p>
            <a:pPr marL="342900" indent="-342900" fontAlgn="base">
              <a:buFont typeface="Arial" panose="020B0604020202020204" pitchFamily="34" charset="0"/>
              <a:buChar char="•"/>
            </a:pPr>
            <a:endParaRPr lang="en-GB" sz="600" dirty="0">
              <a:solidFill>
                <a:srgbClr val="626262"/>
              </a:solidFill>
              <a:latin typeface="Arial" panose="020B0604020202020204" pitchFamily="34" charset="0"/>
              <a:cs typeface="Arial" panose="020B0604020202020204" pitchFamily="34" charset="0"/>
            </a:endParaRPr>
          </a:p>
          <a:p>
            <a:pPr fontAlgn="base"/>
            <a:r>
              <a:rPr lang="en-GB" sz="1200" dirty="0">
                <a:solidFill>
                  <a:srgbClr val="626262"/>
                </a:solidFill>
                <a:latin typeface="Arial" panose="020B0604020202020204" pitchFamily="34" charset="0"/>
                <a:cs typeface="Arial" panose="020B0604020202020204" pitchFamily="34" charset="0"/>
              </a:rPr>
              <a:t>(2) Every self-employed person shall make a suitable and sufficient assessment of - </a:t>
            </a:r>
          </a:p>
          <a:p>
            <a:pPr marL="538163" indent="-268288" fontAlgn="base"/>
            <a:r>
              <a:rPr lang="en-GB" sz="1200" dirty="0">
                <a:solidFill>
                  <a:srgbClr val="626262"/>
                </a:solidFill>
                <a:latin typeface="Arial" panose="020B0604020202020204" pitchFamily="34" charset="0"/>
                <a:cs typeface="Arial" panose="020B0604020202020204" pitchFamily="34" charset="0"/>
              </a:rPr>
              <a:t>(a) the risks to his own health and safety to which he is exposed whilst he is at work; and</a:t>
            </a:r>
          </a:p>
          <a:p>
            <a:pPr marL="538163" indent="-268288" fontAlgn="base"/>
            <a:r>
              <a:rPr lang="en-GB" sz="1200" dirty="0">
                <a:solidFill>
                  <a:srgbClr val="626262"/>
                </a:solidFill>
                <a:latin typeface="Arial" panose="020B0604020202020204" pitchFamily="34" charset="0"/>
                <a:cs typeface="Arial" panose="020B0604020202020204" pitchFamily="34" charset="0"/>
              </a:rPr>
              <a:t>(b) the risks to the health and safety of persons not in his employment arising out of or in connection with his undertaking, for the purpose of identifying the measures he needs to take to comply with the requirements and prohibitions imposed upon him by or under the relevant statutory provisions. </a:t>
            </a:r>
          </a:p>
          <a:p>
            <a:pPr marL="342900" indent="-342900" fontAlgn="base">
              <a:buFont typeface="Arial" panose="020B0604020202020204" pitchFamily="34" charset="0"/>
              <a:buChar char="•"/>
            </a:pPr>
            <a:endParaRPr lang="en-GB" sz="600" dirty="0">
              <a:solidFill>
                <a:srgbClr val="626262"/>
              </a:solidFill>
              <a:latin typeface="Arial" panose="020B0604020202020204" pitchFamily="34" charset="0"/>
              <a:cs typeface="Arial" panose="020B0604020202020204" pitchFamily="34" charset="0"/>
            </a:endParaRPr>
          </a:p>
          <a:p>
            <a:pPr marL="269875" indent="-269875" fontAlgn="base"/>
            <a:r>
              <a:rPr lang="en-GB" sz="1200" dirty="0">
                <a:solidFill>
                  <a:srgbClr val="626262"/>
                </a:solidFill>
                <a:latin typeface="Arial" panose="020B0604020202020204" pitchFamily="34" charset="0"/>
                <a:cs typeface="Arial" panose="020B0604020202020204" pitchFamily="34" charset="0"/>
              </a:rPr>
              <a:t>(3) Any assessment such as is referred to in paragraph (1) or (2) shall be reviewed by the employer or self-employed person who made it if - </a:t>
            </a:r>
          </a:p>
          <a:p>
            <a:pPr marL="538163" indent="-268288" fontAlgn="base"/>
            <a:r>
              <a:rPr lang="en-GB" sz="1200" dirty="0">
                <a:solidFill>
                  <a:srgbClr val="626262"/>
                </a:solidFill>
                <a:latin typeface="Arial" panose="020B0604020202020204" pitchFamily="34" charset="0"/>
                <a:cs typeface="Arial" panose="020B0604020202020204" pitchFamily="34" charset="0"/>
              </a:rPr>
              <a:t>(a) there is reason to suspect that it is no longer valid; or</a:t>
            </a:r>
          </a:p>
          <a:p>
            <a:pPr marL="538163" indent="-268288" fontAlgn="base"/>
            <a:r>
              <a:rPr lang="en-GB" sz="1200" dirty="0">
                <a:solidFill>
                  <a:srgbClr val="626262"/>
                </a:solidFill>
                <a:latin typeface="Arial" panose="020B0604020202020204" pitchFamily="34" charset="0"/>
                <a:cs typeface="Arial" panose="020B0604020202020204" pitchFamily="34" charset="0"/>
              </a:rPr>
              <a:t>(b) there has been a significant change in the matters to which it relates; and where as a result of any such review changes to an assessment are required, the employer or self-employed person concerned shall make them.</a:t>
            </a:r>
          </a:p>
          <a:p>
            <a:pPr marL="342900" indent="-342900" fontAlgn="base">
              <a:buFont typeface="Arial" panose="020B0604020202020204" pitchFamily="34" charset="0"/>
              <a:buChar char="•"/>
            </a:pPr>
            <a:endParaRPr lang="en-GB" sz="600" dirty="0">
              <a:solidFill>
                <a:srgbClr val="626262"/>
              </a:solidFill>
              <a:latin typeface="Arial" panose="020B0604020202020204" pitchFamily="34" charset="0"/>
              <a:cs typeface="Arial" panose="020B0604020202020204" pitchFamily="34" charset="0"/>
            </a:endParaRPr>
          </a:p>
          <a:p>
            <a:pPr marL="269875" indent="-269875" fontAlgn="base"/>
            <a:r>
              <a:rPr lang="en-GB" sz="1200" dirty="0">
                <a:solidFill>
                  <a:srgbClr val="626262"/>
                </a:solidFill>
                <a:latin typeface="Arial" panose="020B0604020202020204" pitchFamily="34" charset="0"/>
                <a:cs typeface="Arial" panose="020B0604020202020204" pitchFamily="34" charset="0"/>
              </a:rPr>
              <a:t>(4) An employer shall not employ a young person unless he has, in relation to risks to the health and safety of young persons, made or reviewed an assessment in accordance with paragraphs (1) and (5). </a:t>
            </a:r>
          </a:p>
          <a:p>
            <a:pPr marL="342900" indent="-342900" fontAlgn="base">
              <a:buFont typeface="Arial" panose="020B0604020202020204" pitchFamily="34" charset="0"/>
              <a:buChar char="•"/>
            </a:pPr>
            <a:endParaRPr lang="en-GB" sz="600" dirty="0">
              <a:solidFill>
                <a:srgbClr val="626262"/>
              </a:solidFill>
              <a:latin typeface="Arial" panose="020B0604020202020204" pitchFamily="34" charset="0"/>
              <a:cs typeface="Arial" panose="020B0604020202020204" pitchFamily="34" charset="0"/>
            </a:endParaRPr>
          </a:p>
          <a:p>
            <a:pPr fontAlgn="base"/>
            <a:r>
              <a:rPr lang="en-GB" sz="1200" dirty="0">
                <a:solidFill>
                  <a:srgbClr val="626262"/>
                </a:solidFill>
                <a:latin typeface="Arial" panose="020B0604020202020204" pitchFamily="34" charset="0"/>
                <a:cs typeface="Arial" panose="020B0604020202020204" pitchFamily="34" charset="0"/>
              </a:rPr>
              <a:t>(5) In making or reviewing the assessment, an employer who employs or is to employ a </a:t>
            </a:r>
            <a:r>
              <a:rPr lang="en-GB" sz="1200" dirty="0">
                <a:solidFill>
                  <a:srgbClr val="FF6900"/>
                </a:solidFill>
                <a:latin typeface="Arial" panose="020B0604020202020204" pitchFamily="34" charset="0"/>
                <a:cs typeface="Arial" panose="020B0604020202020204" pitchFamily="34" charset="0"/>
              </a:rPr>
              <a:t>young person </a:t>
            </a:r>
            <a:r>
              <a:rPr lang="en-GB" sz="1200" dirty="0">
                <a:solidFill>
                  <a:srgbClr val="626262"/>
                </a:solidFill>
                <a:latin typeface="Arial" panose="020B0604020202020204" pitchFamily="34" charset="0"/>
                <a:cs typeface="Arial" panose="020B0604020202020204" pitchFamily="34" charset="0"/>
              </a:rPr>
              <a:t>shall take particular account of - </a:t>
            </a:r>
          </a:p>
          <a:p>
            <a:pPr marL="538163" indent="-268288" fontAlgn="base"/>
            <a:r>
              <a:rPr lang="en-GB" sz="1200" dirty="0">
                <a:solidFill>
                  <a:srgbClr val="626262"/>
                </a:solidFill>
                <a:latin typeface="Arial" panose="020B0604020202020204" pitchFamily="34" charset="0"/>
                <a:cs typeface="Arial" panose="020B0604020202020204" pitchFamily="34" charset="0"/>
              </a:rPr>
              <a:t>(a) the inexperience, lack of awareness of risks </a:t>
            </a:r>
            <a:r>
              <a:rPr lang="en-GB" sz="1200" dirty="0">
                <a:solidFill>
                  <a:srgbClr val="FF6900"/>
                </a:solidFill>
                <a:latin typeface="Arial" panose="020B0604020202020204" pitchFamily="34" charset="0"/>
                <a:cs typeface="Arial" panose="020B0604020202020204" pitchFamily="34" charset="0"/>
              </a:rPr>
              <a:t>and immaturity of young persons</a:t>
            </a:r>
            <a:r>
              <a:rPr lang="en-GB" sz="1200" dirty="0">
                <a:solidFill>
                  <a:srgbClr val="626262"/>
                </a:solidFill>
                <a:latin typeface="Arial" panose="020B0604020202020204" pitchFamily="34" charset="0"/>
                <a:cs typeface="Arial" panose="020B0604020202020204" pitchFamily="34" charset="0"/>
              </a:rPr>
              <a:t>;</a:t>
            </a:r>
          </a:p>
          <a:p>
            <a:pPr marL="538163" indent="-268288" fontAlgn="base"/>
            <a:r>
              <a:rPr lang="en-GB" sz="1200" dirty="0">
                <a:solidFill>
                  <a:srgbClr val="626262"/>
                </a:solidFill>
                <a:latin typeface="Arial" panose="020B0604020202020204" pitchFamily="34" charset="0"/>
                <a:cs typeface="Arial" panose="020B0604020202020204" pitchFamily="34" charset="0"/>
              </a:rPr>
              <a:t>(b) the fitting-out and layout of the workplace and the workstation;</a:t>
            </a:r>
          </a:p>
          <a:p>
            <a:pPr marL="538163" indent="-268288" fontAlgn="base"/>
            <a:r>
              <a:rPr lang="en-GB" sz="1200" dirty="0">
                <a:solidFill>
                  <a:srgbClr val="626262"/>
                </a:solidFill>
                <a:latin typeface="Arial" panose="020B0604020202020204" pitchFamily="34" charset="0"/>
                <a:cs typeface="Arial" panose="020B0604020202020204" pitchFamily="34" charset="0"/>
              </a:rPr>
              <a:t>(c) the nature, degree and duration of exposure to physical, biological and chemical agents;</a:t>
            </a:r>
          </a:p>
          <a:p>
            <a:pPr marL="538163" indent="-268288" fontAlgn="base"/>
            <a:r>
              <a:rPr lang="en-GB" sz="1200" dirty="0">
                <a:solidFill>
                  <a:srgbClr val="626262"/>
                </a:solidFill>
                <a:latin typeface="Arial" panose="020B0604020202020204" pitchFamily="34" charset="0"/>
                <a:cs typeface="Arial" panose="020B0604020202020204" pitchFamily="34" charset="0"/>
              </a:rPr>
              <a:t>(d) the form, range, and use of work equipment and the way in which it is handled;</a:t>
            </a:r>
          </a:p>
          <a:p>
            <a:pPr marL="538163" indent="-268288" fontAlgn="base"/>
            <a:r>
              <a:rPr lang="en-GB" sz="1200" dirty="0">
                <a:solidFill>
                  <a:srgbClr val="626262"/>
                </a:solidFill>
                <a:latin typeface="Arial" panose="020B0604020202020204" pitchFamily="34" charset="0"/>
                <a:cs typeface="Arial" panose="020B0604020202020204" pitchFamily="34" charset="0"/>
              </a:rPr>
              <a:t>(e) the organisation of processes and activities;</a:t>
            </a:r>
          </a:p>
          <a:p>
            <a:pPr marL="538163" indent="-268288" fontAlgn="base"/>
            <a:r>
              <a:rPr lang="en-GB" sz="1200" dirty="0">
                <a:solidFill>
                  <a:srgbClr val="626262"/>
                </a:solidFill>
                <a:latin typeface="Arial" panose="020B0604020202020204" pitchFamily="34" charset="0"/>
                <a:cs typeface="Arial" panose="020B0604020202020204" pitchFamily="34" charset="0"/>
              </a:rPr>
              <a:t>(f) the extent of the health and safety training provided or to be provided to young persons; and</a:t>
            </a:r>
          </a:p>
          <a:p>
            <a:pPr marL="538163" indent="-268288" fontAlgn="base"/>
            <a:r>
              <a:rPr lang="en-GB" sz="1200" dirty="0">
                <a:solidFill>
                  <a:srgbClr val="626262"/>
                </a:solidFill>
                <a:latin typeface="Arial" panose="020B0604020202020204" pitchFamily="34" charset="0"/>
                <a:cs typeface="Arial" panose="020B0604020202020204" pitchFamily="34" charset="0"/>
              </a:rPr>
              <a:t>(g) risks from agents, processes and work listed in the Annex to Council Directive 94/33/EC(1) on the protection of young people at work</a:t>
            </a:r>
          </a:p>
        </p:txBody>
      </p:sp>
      <p:pic>
        <p:nvPicPr>
          <p:cNvPr id="9" name="Picture 2" descr="Image result for health safety management regulations 1999">
            <a:extLst>
              <a:ext uri="{FF2B5EF4-FFF2-40B4-BE49-F238E27FC236}">
                <a16:creationId xmlns:a16="http://schemas.microsoft.com/office/drawing/2014/main" id="{2A6EF48D-070A-4AE7-BB14-E30831F08C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1" y="-1"/>
            <a:ext cx="2286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721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360032" y="513097"/>
            <a:ext cx="10770611"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HSE 5 steps to risk assessment</a:t>
            </a: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10" name="Picture 2">
            <a:extLst>
              <a:ext uri="{FF2B5EF4-FFF2-40B4-BE49-F238E27FC236}">
                <a16:creationId xmlns:a16="http://schemas.microsoft.com/office/drawing/2014/main" id="{E48D2107-B23A-4994-A916-8295A0A87A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2146" y="4834386"/>
            <a:ext cx="132238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76B75AF6-BB93-4244-AEDA-A41EBE3340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5652" y="1139364"/>
            <a:ext cx="5184576" cy="4913383"/>
          </a:xfrm>
          <a:prstGeom prst="rect">
            <a:avLst/>
          </a:prstGeom>
        </p:spPr>
      </p:pic>
      <p:sp>
        <p:nvSpPr>
          <p:cNvPr id="15" name="TextBox 14">
            <a:extLst>
              <a:ext uri="{FF2B5EF4-FFF2-40B4-BE49-F238E27FC236}">
                <a16:creationId xmlns:a16="http://schemas.microsoft.com/office/drawing/2014/main" id="{6C608251-6C63-4EDB-A124-6A3B049D7803}"/>
              </a:ext>
            </a:extLst>
          </p:cNvPr>
          <p:cNvSpPr txBox="1"/>
          <p:nvPr/>
        </p:nvSpPr>
        <p:spPr>
          <a:xfrm>
            <a:off x="435728" y="3223644"/>
            <a:ext cx="2811730" cy="923330"/>
          </a:xfrm>
          <a:prstGeom prst="rect">
            <a:avLst/>
          </a:prstGeom>
          <a:noFill/>
          <a:ln>
            <a:solidFill>
              <a:schemeClr val="bg1">
                <a:lumMod val="50000"/>
              </a:schemeClr>
            </a:solidFill>
          </a:ln>
        </p:spPr>
        <p:txBody>
          <a:bodyPr wrap="square" rtlCol="0">
            <a:spAutoFit/>
          </a:bodyPr>
          <a:lstStyle/>
          <a:p>
            <a:pPr algn="ctr"/>
            <a:r>
              <a:rPr lang="en-GB" dirty="0">
                <a:solidFill>
                  <a:srgbClr val="626262"/>
                </a:solidFill>
              </a:rPr>
              <a:t>Time, money and effort should be proportionate to the level of risk</a:t>
            </a:r>
          </a:p>
        </p:txBody>
      </p:sp>
      <p:sp>
        <p:nvSpPr>
          <p:cNvPr id="16" name="TextBox 15">
            <a:extLst>
              <a:ext uri="{FF2B5EF4-FFF2-40B4-BE49-F238E27FC236}">
                <a16:creationId xmlns:a16="http://schemas.microsoft.com/office/drawing/2014/main" id="{A91D147A-7F1A-46A4-B23B-685C99188086}"/>
              </a:ext>
            </a:extLst>
          </p:cNvPr>
          <p:cNvSpPr txBox="1"/>
          <p:nvPr/>
        </p:nvSpPr>
        <p:spPr>
          <a:xfrm>
            <a:off x="8110442" y="1245719"/>
            <a:ext cx="3609956" cy="1200329"/>
          </a:xfrm>
          <a:prstGeom prst="rect">
            <a:avLst/>
          </a:prstGeom>
          <a:noFill/>
        </p:spPr>
        <p:txBody>
          <a:bodyPr wrap="square" rtlCol="0">
            <a:spAutoFit/>
          </a:bodyPr>
          <a:lstStyle/>
          <a:p>
            <a:pPr algn="ctr"/>
            <a:r>
              <a:rPr lang="en-GB" dirty="0">
                <a:solidFill>
                  <a:srgbClr val="FF6900"/>
                </a:solidFill>
              </a:rPr>
              <a:t>You may see all types of RA in your role. However, all models must meet this criteria to be “suitable and sufficient”</a:t>
            </a:r>
          </a:p>
        </p:txBody>
      </p:sp>
      <p:cxnSp>
        <p:nvCxnSpPr>
          <p:cNvPr id="5" name="Straight Arrow Connector 4"/>
          <p:cNvCxnSpPr>
            <a:stCxn id="15" idx="3"/>
          </p:cNvCxnSpPr>
          <p:nvPr/>
        </p:nvCxnSpPr>
        <p:spPr>
          <a:xfrm>
            <a:off x="3247458" y="3685309"/>
            <a:ext cx="1065924" cy="0"/>
          </a:xfrm>
          <a:prstGeom prst="straightConnector1">
            <a:avLst/>
          </a:prstGeom>
          <a:ln w="635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420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4400" b="1" dirty="0">
                <a:solidFill>
                  <a:srgbClr val="002060"/>
                </a:solidFill>
                <a:latin typeface="Arial" panose="020B0604020202020204" pitchFamily="34" charset="0"/>
                <a:cs typeface="Arial" panose="020B0604020202020204" pitchFamily="34" charset="0"/>
              </a:rPr>
              <a:t>Different types of risk assessment</a:t>
            </a:r>
          </a:p>
        </p:txBody>
      </p:sp>
      <p:pic>
        <p:nvPicPr>
          <p:cNvPr id="2050" name="Picture 2" descr="man in orange and white striped polo shirt beside woman in black and white floral dre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9405" y="2193981"/>
            <a:ext cx="6235989" cy="41594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0342" y="1245546"/>
            <a:ext cx="11392967" cy="3908762"/>
          </a:xfrm>
          <a:prstGeom prst="rect">
            <a:avLst/>
          </a:prstGeom>
        </p:spPr>
        <p:txBody>
          <a:bodyPr wrap="square">
            <a:spAutoFit/>
          </a:bodyPr>
          <a:lstStyle/>
          <a:p>
            <a:pPr lvl="0"/>
            <a:r>
              <a:rPr lang="en-GB" sz="2400" dirty="0">
                <a:solidFill>
                  <a:srgbClr val="626262"/>
                </a:solidFill>
              </a:rPr>
              <a:t>This course focuses on activity risk assessments but there are other types:</a:t>
            </a:r>
          </a:p>
          <a:p>
            <a:pPr lvl="0"/>
            <a:endParaRPr lang="en-GB" sz="2800" dirty="0">
              <a:solidFill>
                <a:srgbClr val="626262"/>
              </a:solidFill>
            </a:endParaRPr>
          </a:p>
          <a:p>
            <a:pPr marL="457200" indent="-457200">
              <a:buFont typeface="Arial" panose="020B0604020202020204" pitchFamily="34" charset="0"/>
              <a:buChar char="•"/>
            </a:pPr>
            <a:r>
              <a:rPr lang="en-GB" sz="2400" dirty="0">
                <a:solidFill>
                  <a:srgbClr val="626262"/>
                </a:solidFill>
              </a:rPr>
              <a:t>Dynamic </a:t>
            </a:r>
          </a:p>
          <a:p>
            <a:pPr marL="457200" indent="-457200">
              <a:buFont typeface="Arial" panose="020B0604020202020204" pitchFamily="34" charset="0"/>
              <a:buChar char="•"/>
            </a:pPr>
            <a:r>
              <a:rPr lang="en-GB" sz="2400" dirty="0">
                <a:solidFill>
                  <a:srgbClr val="626262"/>
                </a:solidFill>
              </a:rPr>
              <a:t>COSHH for chemicals</a:t>
            </a:r>
          </a:p>
          <a:p>
            <a:pPr marL="457200" indent="-457200">
              <a:buFont typeface="Arial" panose="020B0604020202020204" pitchFamily="34" charset="0"/>
              <a:buChar char="•"/>
            </a:pPr>
            <a:r>
              <a:rPr lang="en-GB" sz="2400" dirty="0">
                <a:solidFill>
                  <a:srgbClr val="626262"/>
                </a:solidFill>
              </a:rPr>
              <a:t>DSEAR</a:t>
            </a:r>
          </a:p>
          <a:p>
            <a:pPr marL="457200" indent="-457200">
              <a:buFont typeface="Arial" panose="020B0604020202020204" pitchFamily="34" charset="0"/>
              <a:buChar char="•"/>
            </a:pPr>
            <a:r>
              <a:rPr lang="en-GB" sz="2400" dirty="0">
                <a:solidFill>
                  <a:srgbClr val="626262"/>
                </a:solidFill>
              </a:rPr>
              <a:t>Design </a:t>
            </a:r>
          </a:p>
          <a:p>
            <a:pPr marL="457200" indent="-457200">
              <a:buFont typeface="Arial" panose="020B0604020202020204" pitchFamily="34" charset="0"/>
              <a:buChar char="•"/>
            </a:pPr>
            <a:r>
              <a:rPr lang="en-GB" sz="2400" dirty="0">
                <a:solidFill>
                  <a:srgbClr val="626262"/>
                </a:solidFill>
              </a:rPr>
              <a:t>PEEP</a:t>
            </a:r>
          </a:p>
          <a:p>
            <a:pPr marL="457200" indent="-457200">
              <a:buFont typeface="Arial" panose="020B0604020202020204" pitchFamily="34" charset="0"/>
              <a:buChar char="•"/>
            </a:pPr>
            <a:r>
              <a:rPr lang="en-GB" sz="2400" dirty="0">
                <a:solidFill>
                  <a:srgbClr val="626262"/>
                </a:solidFill>
              </a:rPr>
              <a:t>Machinery</a:t>
            </a:r>
          </a:p>
          <a:p>
            <a:pPr marL="457200" indent="-457200">
              <a:buFont typeface="Arial" panose="020B0604020202020204" pitchFamily="34" charset="0"/>
              <a:buChar char="•"/>
            </a:pPr>
            <a:r>
              <a:rPr lang="en-GB" sz="2400" dirty="0">
                <a:solidFill>
                  <a:srgbClr val="626262"/>
                </a:solidFill>
              </a:rPr>
              <a:t>Personal</a:t>
            </a:r>
          </a:p>
          <a:p>
            <a:pPr lvl="0"/>
            <a:endParaRPr lang="en-GB" sz="2800" dirty="0">
              <a:solidFill>
                <a:srgbClr val="2E2C61"/>
              </a:solidFill>
            </a:endParaRPr>
          </a:p>
        </p:txBody>
      </p:sp>
    </p:spTree>
    <p:extLst>
      <p:ext uri="{BB962C8B-B14F-4D97-AF65-F5344CB8AC3E}">
        <p14:creationId xmlns:p14="http://schemas.microsoft.com/office/powerpoint/2010/main" val="2284536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F8AE16-1515-D548-8573-B34277D820AF}"/>
              </a:ext>
            </a:extLst>
          </p:cNvPr>
          <p:cNvSpPr txBox="1"/>
          <p:nvPr/>
        </p:nvSpPr>
        <p:spPr>
          <a:xfrm>
            <a:off x="420342" y="470280"/>
            <a:ext cx="11724909" cy="63402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STFC activity</a:t>
            </a:r>
            <a:r>
              <a:rPr kumimoji="0" lang="en-GB" sz="4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Risk assessment proforma</a:t>
            </a:r>
          </a:p>
        </p:txBody>
      </p:sp>
      <p:sp>
        <p:nvSpPr>
          <p:cNvPr id="7" name="Rectangle 6">
            <a:extLst>
              <a:ext uri="{FF2B5EF4-FFF2-40B4-BE49-F238E27FC236}">
                <a16:creationId xmlns:a16="http://schemas.microsoft.com/office/drawing/2014/main" id="{969C21BF-C8B8-FF4B-A6D0-6E1C20B31F95}"/>
              </a:ext>
            </a:extLst>
          </p:cNvPr>
          <p:cNvSpPr/>
          <p:nvPr/>
        </p:nvSpPr>
        <p:spPr>
          <a:xfrm>
            <a:off x="435728" y="1604223"/>
            <a:ext cx="11170534" cy="4443651"/>
          </a:xfrm>
          <a:prstGeom prst="rect">
            <a:avLst/>
          </a:prstGeom>
        </p:spPr>
        <p:txBody>
          <a:bodyPr wrap="square">
            <a:noAutofit/>
          </a:bodyPr>
          <a:lstStyle/>
          <a:p>
            <a:pPr marL="0" marR="0" lvl="0" indent="0" algn="r" defTabSz="914400" rtl="0" eaLnBrk="1" fontAlgn="auto" latinLnBrk="0" hangingPunct="1">
              <a:lnSpc>
                <a:spcPct val="110000"/>
              </a:lnSpc>
              <a:spcBef>
                <a:spcPts val="0"/>
              </a:spcBef>
              <a:spcAft>
                <a:spcPts val="600"/>
              </a:spcAft>
              <a:buClrTx/>
              <a:buSzTx/>
              <a:buFontTx/>
              <a:buNone/>
              <a:tabLst/>
              <a:defRPr/>
            </a:pPr>
            <a:endParaRPr kumimoji="0" lang="en-GB" sz="3200" b="0" i="0" u="none" strike="noStrike" kern="1200" cap="none" spc="0" normalizeH="0" baseline="0" noProof="0">
              <a:ln>
                <a:noFill/>
              </a:ln>
              <a:solidFill>
                <a:srgbClr val="FF6900"/>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45B03E6C-0197-4DB2-B6C4-A744DA448829}"/>
              </a:ext>
            </a:extLst>
          </p:cNvPr>
          <p:cNvSpPr>
            <a:spLocks noGrp="1"/>
          </p:cNvSpPr>
          <p:nvPr>
            <p:ph type="ftr" sz="quarter" idx="11"/>
          </p:nvPr>
        </p:nvSpPr>
        <p:spPr>
          <a:xfrm>
            <a:off x="10400598" y="6359314"/>
            <a:ext cx="95320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E2C61">
                    <a:tint val="75000"/>
                  </a:srgbClr>
                </a:solidFill>
                <a:latin typeface="Arial" panose="020B0604020202020204"/>
              </a:rPr>
              <a:t>Slide</a:t>
            </a:r>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B35B50C8-651B-4B49-9916-B84A726D4EA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lang="en-US" smtClean="0">
                <a:solidFill>
                  <a:srgbClr val="2E2C61">
                    <a:tint val="75000"/>
                  </a:srgbClr>
                </a:solidFill>
                <a:latin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4" name="Picture 3"/>
          <p:cNvPicPr>
            <a:picLocks noChangeAspect="1"/>
          </p:cNvPicPr>
          <p:nvPr/>
        </p:nvPicPr>
        <p:blipFill>
          <a:blip r:embed="rId3"/>
          <a:stretch>
            <a:fillRect/>
          </a:stretch>
        </p:blipFill>
        <p:spPr>
          <a:xfrm>
            <a:off x="473829" y="988564"/>
            <a:ext cx="10841872" cy="5674968"/>
          </a:xfrm>
          <a:prstGeom prst="rect">
            <a:avLst/>
          </a:prstGeom>
        </p:spPr>
      </p:pic>
    </p:spTree>
    <p:extLst>
      <p:ext uri="{BB962C8B-B14F-4D97-AF65-F5344CB8AC3E}">
        <p14:creationId xmlns:p14="http://schemas.microsoft.com/office/powerpoint/2010/main" val="4018988683"/>
      </p:ext>
    </p:extLst>
  </p:cSld>
  <p:clrMapOvr>
    <a:masterClrMapping/>
  </p:clrMapOvr>
</p:sld>
</file>

<file path=ppt/theme/theme1.xml><?xml version="1.0" encoding="utf-8"?>
<a:theme xmlns:a="http://schemas.openxmlformats.org/drawingml/2006/main" name="1_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age" ma:contentTypeID="0x010100C568DB52D9D0A14D9B2FDCC96666E9F2007948130EC3DB064584E219954237AF39006762865B4F8D1E479AB90E227880C8D8" ma:contentTypeVersion="2" ma:contentTypeDescription="Page is a system content type template created by the Publishing Resources feature. The column templates from Page will be added to all Pages libraries created by the Publishing feature." ma:contentTypeScope="" ma:versionID="b0d9b9e4151a967686aed6e9ee6e37e7">
  <xsd:schema xmlns:xsd="http://www.w3.org/2001/XMLSchema" xmlns:xs="http://www.w3.org/2001/XMLSchema" xmlns:p="http://schemas.microsoft.com/office/2006/metadata/properties" xmlns:ns1="http://schemas.microsoft.com/sharepoint/v3" targetNamespace="http://schemas.microsoft.com/office/2006/metadata/properties" ma:root="true" ma:fieldsID="d2352f5f6ebb7d0e9cf8adfc9693d0b1" ns1:_="">
    <xsd:import namespace="http://schemas.microsoft.com/sharepoint/v3"/>
    <xsd:element name="properties">
      <xsd:complexType>
        <xsd:sequence>
          <xsd:element name="documentManagement">
            <xsd:complexType>
              <xsd:all>
                <xsd:element ref="ns1:Comments" minOccurs="0"/>
                <xsd:element ref="ns1:PublishingStartDate" minOccurs="0"/>
                <xsd:element ref="ns1:PublishingExpirationDate" minOccurs="0"/>
                <xsd:element ref="ns1:PublishingContact" minOccurs="0"/>
                <xsd:element ref="ns1:PublishingContactEmail" minOccurs="0"/>
                <xsd:element ref="ns1:PublishingContactName" minOccurs="0"/>
                <xsd:element ref="ns1:PublishingContactPicture" minOccurs="0"/>
                <xsd:element ref="ns1:PublishingPageLayout" minOccurs="0"/>
                <xsd:element ref="ns1:PublishingVariationGroupID" minOccurs="0"/>
                <xsd:element ref="ns1:PublishingVariationRelationshipLinkFieldID" minOccurs="0"/>
                <xsd:element ref="ns1:PublishingRollupImage" minOccurs="0"/>
                <xsd:element ref="ns1:Audience" minOccurs="0"/>
                <xsd:element ref="ns1:PublishingIsFurlPage" minOccurs="0"/>
                <xsd:element ref="ns1:SeoBrowserTitle" minOccurs="0"/>
                <xsd:element ref="ns1:SeoMetaDescription" minOccurs="0"/>
                <xsd:element ref="ns1:SeoKeywords" minOccurs="0"/>
                <xsd:element ref="ns1:SeoRobotsNoIndex"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8" nillable="true" ma:displayName="Comments" ma:internalName="Comments">
      <xsd:simpleType>
        <xsd:restriction base="dms:Note">
          <xsd:maxLength value="255"/>
        </xsd:restriction>
      </xsd:simpleType>
    </xsd:element>
    <xsd:element name="PublishingStartDate" ma:index="9"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PublishingContact" ma:index="11" nillable="true" ma:displayName="Contact" ma:description="Contact is a site column created by the Publishing feature. It is used on the Page Content Type as the person or group who is the contact person for the page."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ingContactEmail" ma:index="12" nillable="true" ma:displayName="Contact E-Mail Address" ma:description="Contact E-mail Address is a site column created by the Publishing feature. It is used on the Page Content Type as the e-mail address of the person or group who is the contact person for the page." ma:internalName="PublishingContactEmail">
      <xsd:simpleType>
        <xsd:restriction base="dms:Text">
          <xsd:maxLength value="255"/>
        </xsd:restriction>
      </xsd:simpleType>
    </xsd:element>
    <xsd:element name="PublishingContactName" ma:index="13" nillable="true" ma:displayName="Contact Name" ma:description="Contact Name is a site column created by the Publishing feature. It is used on the Page Content Type as the name of the person or group who is the contact person for the page." ma:internalName="PublishingContactName">
      <xsd:simpleType>
        <xsd:restriction base="dms:Text">
          <xsd:maxLength value="255"/>
        </xsd:restriction>
      </xsd:simpleType>
    </xsd:element>
    <xsd:element name="PublishingContactPicture" ma:index="14" nillable="true" ma:displayName="Contact Picture" ma:description="Contact Picture is a site column created by the Publishing feature. It is used on the Page Content Type as the picture of the user or group who is the contact person for the page." ma:format="Image" ma:internalName="PublishingContactPicture">
      <xsd:complexType>
        <xsd:complexContent>
          <xsd:extension base="dms:URL">
            <xsd:sequence>
              <xsd:element name="Url" type="dms:ValidUrl" minOccurs="0" nillable="true"/>
              <xsd:element name="Description" type="xsd:string" nillable="true"/>
            </xsd:sequence>
          </xsd:extension>
        </xsd:complexContent>
      </xsd:complexType>
    </xsd:element>
    <xsd:element name="PublishingPageLayout" ma:index="15" nillable="true" ma:displayName="Page Layout" ma:description="" ma:internalName="PublishingPageLayout"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PublishingVariationGroupID" ma:index="16" nillable="true" ma:displayName="Variation Group ID" ma:description="" ma:hidden="true" ma:internalName="PublishingVariationGroupID">
      <xsd:simpleType>
        <xsd:restriction base="dms:Text">
          <xsd:maxLength value="255"/>
        </xsd:restriction>
      </xsd:simpleType>
    </xsd:element>
    <xsd:element name="PublishingVariationRelationshipLinkFieldID" ma:index="17" nillable="true" ma:displayName="Variation Relationship Link" ma:description="" ma:hidden="true" ma:internalName="PublishingVariationRelationshipLinkFieldID">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18" nillable="true" ma:displayName="Rollup Image" ma:description="Rollup Image is a site column created by the Publishing feature. It is used on the Page Content Type as the image for the page shown in content roll-ups such as the Content By Search web part." ma:internalName="PublishingRollupImage">
      <xsd:simpleType>
        <xsd:restriction base="dms:Unknown"/>
      </xsd:simpleType>
    </xsd:element>
    <xsd:element name="Audience" ma:index="19" nillable="true" ma:displayName="Target Audiences" ma:description="Target Audiences is a site column created by the Publishing feature. It is used to specify audiences to which this page will be targeted." ma:internalName="Audience">
      <xsd:simpleType>
        <xsd:restriction base="dms:Unknown"/>
      </xsd:simpleType>
    </xsd:element>
    <xsd:element name="PublishingIsFurlPage" ma:index="20" nillable="true" ma:displayName="Hide physical URLs from search" ma:description="If checked, the physical URL of this page will not appear in search results. Friendly URLs assigned to this page will always appear." ma:internalName="PublishingIsFurlPage">
      <xsd:simpleType>
        <xsd:restriction base="dms:Boolean"/>
      </xsd:simpleType>
    </xsd:element>
    <xsd:element name="SeoBrowserTitle" ma:index="21" nillable="true" ma:displayName="Browser Title" ma:description="Browser Title is a site column created by the Publishing feature. It is used as the title that appears at the top of a browser window and may appear in Internet search results." ma:hidden="true" ma:internalName="SeoBrowserTitle">
      <xsd:simpleType>
        <xsd:restriction base="dms:Text"/>
      </xsd:simpleType>
    </xsd:element>
    <xsd:element name="SeoMetaDescription" ma:index="22" nillable="true" ma:displayName="Meta Description" ma:description="Meta Description is a site column created by the Publishing feature. Internet search engines may display this description in search results pages." ma:hidden="true" ma:internalName="SeoMetaDescription">
      <xsd:simpleType>
        <xsd:restriction base="dms:Text"/>
      </xsd:simpleType>
    </xsd:element>
    <xsd:element name="SeoKeywords" ma:index="23" nillable="true" ma:displayName="Meta Keywords" ma:description="Meta Keywords" ma:hidden="true" ma:internalName="SeoKeywords">
      <xsd:simpleType>
        <xsd:restriction base="dms:Text"/>
      </xsd:simpleType>
    </xsd:element>
    <xsd:element name="SeoRobotsNoIndex" ma:index="24" nillable="true" ma:displayName="Hide from Internet Search Engines" ma:description="Hide from Internet Search Engines is a site column created by the Publishing feature. It is used to indicate to search engine crawlers that a particular page should not be indexed." ma:hidden="true" ma:internalName="RobotsNoIndex">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RollupImage xmlns="http://schemas.microsoft.com/sharepoint/v3" xsi:nil="true"/>
    <PublishingContactEmail xmlns="http://schemas.microsoft.com/sharepoint/v3" xsi:nil="true"/>
    <PublishingVariationRelationshipLinkFieldID xmlns="http://schemas.microsoft.com/sharepoint/v3">
      <Url xsi:nil="true"/>
      <Description xsi:nil="true"/>
    </PublishingVariationRelationshipLinkFieldID>
    <SeoKeywords xmlns="http://schemas.microsoft.com/sharepoint/v3" xsi:nil="true"/>
    <PublishingVariationGroupID xmlns="http://schemas.microsoft.com/sharepoint/v3" xsi:nil="true"/>
    <Audience xmlns="http://schemas.microsoft.com/sharepoint/v3" xsi:nil="true"/>
    <PublishingIsFurlPage xmlns="http://schemas.microsoft.com/sharepoint/v3" xsi:nil="true"/>
    <PublishingExpirationDate xmlns="http://schemas.microsoft.com/sharepoint/v3" xsi:nil="true"/>
    <SeoBrowserTitle xmlns="http://schemas.microsoft.com/sharepoint/v3" xsi:nil="true"/>
    <PublishingContactPicture xmlns="http://schemas.microsoft.com/sharepoint/v3">
      <Url xsi:nil="true"/>
      <Description xsi:nil="true"/>
    </PublishingContactPicture>
    <PublishingStartDate xmlns="http://schemas.microsoft.com/sharepoint/v3" xsi:nil="true"/>
    <SeoRobotsNoIndex xmlns="http://schemas.microsoft.com/sharepoint/v3" xsi:nil="true"/>
    <SeoMetaDescription xmlns="http://schemas.microsoft.com/sharepoint/v3" xsi:nil="true"/>
    <PublishingContact xmlns="http://schemas.microsoft.com/sharepoint/v3">
      <UserInfo>
        <DisplayName/>
        <AccountId xsi:nil="true"/>
        <AccountType/>
      </UserInfo>
    </PublishingContact>
    <PublishingContactName xmlns="http://schemas.microsoft.com/sharepoint/v3" xsi:nil="true"/>
    <Comment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163C2F-9E40-4F18-95E5-3748F2EA906D}"/>
</file>

<file path=customXml/itemProps2.xml><?xml version="1.0" encoding="utf-8"?>
<ds:datastoreItem xmlns:ds="http://schemas.openxmlformats.org/officeDocument/2006/customXml" ds:itemID="{62F1FFB5-3B13-4AA6-8E06-47F71646EAEC}">
  <ds:schemaRefs>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infopath/2007/PartnerControls"/>
    <ds:schemaRef ds:uri="http://purl.org/dc/terms/"/>
    <ds:schemaRef ds:uri="d0a8c1d8-c2dd-4912-9dd4-294f58213bb6"/>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02C366AA-6DC7-4E36-A017-0100CC6A7E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1686</TotalTime>
  <Words>2961</Words>
  <Application>Microsoft Office PowerPoint</Application>
  <PresentationFormat>Widescreen</PresentationFormat>
  <Paragraphs>362</Paragraphs>
  <Slides>44</Slides>
  <Notes>39</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44</vt:i4>
      </vt:variant>
    </vt:vector>
  </HeadingPairs>
  <TitlesOfParts>
    <vt:vector size="55" baseType="lpstr">
      <vt:lpstr>Arial</vt:lpstr>
      <vt:lpstr>Calibri</vt:lpstr>
      <vt:lpstr>Helvetica</vt:lpstr>
      <vt:lpstr>Lucida Grande</vt:lpstr>
      <vt:lpstr>ReithSans</vt:lpstr>
      <vt:lpstr>Wingdings</vt:lpstr>
      <vt:lpstr>1_Office Theme</vt:lpstr>
      <vt:lpstr>Font and logo master</vt:lpstr>
      <vt:lpstr>2_Font and logo master</vt:lpstr>
      <vt:lpstr>1_Font and logo master</vt:lpstr>
      <vt:lpstr>3_Font and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Lawson, Jessica (STFC,RAL,COO)</dc:creator>
  <cp:lastModifiedBy>Simon Jones</cp:lastModifiedBy>
  <cp:revision>125</cp:revision>
  <cp:lastPrinted>2023-07-12T11:45:01Z</cp:lastPrinted>
  <dcterms:created xsi:type="dcterms:W3CDTF">2020-10-23T08:05:22Z</dcterms:created>
  <dcterms:modified xsi:type="dcterms:W3CDTF">2025-10-13T11:49:10Z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0x010100C568DB52D9D0A14D9B2FDCC96666E9F2007948130EC3DB064584E219954237AF39006762865B4F8D1E479AB90E227880C8D8</vt:lpwstr>
  </property>
</Properties>
</file>