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797675" cy="98742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4" d="100"/>
          <a:sy n="94" d="100"/>
        </p:scale>
        <p:origin x="1098" y="76"/>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2.xml"/><Relationship Id="rId3" Type="http://schemas.openxmlformats.org/officeDocument/2006/relationships/presProps" Target="presProps.xml"/><Relationship Id="rId7"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 Id="rId9"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9644B634-DE2D-4CDB-97EE-8ECA340C06F9}" type="datetimeFigureOut">
              <a:rPr lang="en-GB" smtClean="0"/>
              <a:t>17/06/2022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05934FD-2B45-4992-BCBD-B333083A9624}" type="slidenum">
              <a:rPr lang="en-GB" smtClean="0"/>
              <a:t>‹#›</a:t>
            </a:fld>
            <a:endParaRPr lang="en-GB"/>
          </a:p>
        </p:txBody>
      </p:sp>
    </p:spTree>
    <p:extLst>
      <p:ext uri="{BB962C8B-B14F-4D97-AF65-F5344CB8AC3E}">
        <p14:creationId xmlns:p14="http://schemas.microsoft.com/office/powerpoint/2010/main" val="41030165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644B634-DE2D-4CDB-97EE-8ECA340C06F9}" type="datetimeFigureOut">
              <a:rPr lang="en-GB" smtClean="0"/>
              <a:t>17/06/2022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05934FD-2B45-4992-BCBD-B333083A9624}" type="slidenum">
              <a:rPr lang="en-GB" smtClean="0"/>
              <a:t>‹#›</a:t>
            </a:fld>
            <a:endParaRPr lang="en-GB"/>
          </a:p>
        </p:txBody>
      </p:sp>
    </p:spTree>
    <p:extLst>
      <p:ext uri="{BB962C8B-B14F-4D97-AF65-F5344CB8AC3E}">
        <p14:creationId xmlns:p14="http://schemas.microsoft.com/office/powerpoint/2010/main" val="31395407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644B634-DE2D-4CDB-97EE-8ECA340C06F9}" type="datetimeFigureOut">
              <a:rPr lang="en-GB" smtClean="0"/>
              <a:t>17/06/2022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05934FD-2B45-4992-BCBD-B333083A9624}" type="slidenum">
              <a:rPr lang="en-GB" smtClean="0"/>
              <a:t>‹#›</a:t>
            </a:fld>
            <a:endParaRPr lang="en-GB"/>
          </a:p>
        </p:txBody>
      </p:sp>
    </p:spTree>
    <p:extLst>
      <p:ext uri="{BB962C8B-B14F-4D97-AF65-F5344CB8AC3E}">
        <p14:creationId xmlns:p14="http://schemas.microsoft.com/office/powerpoint/2010/main" val="7757641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644B634-DE2D-4CDB-97EE-8ECA340C06F9}" type="datetimeFigureOut">
              <a:rPr lang="en-GB" smtClean="0"/>
              <a:t>17/06/2022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05934FD-2B45-4992-BCBD-B333083A9624}" type="slidenum">
              <a:rPr lang="en-GB" smtClean="0"/>
              <a:t>‹#›</a:t>
            </a:fld>
            <a:endParaRPr lang="en-GB"/>
          </a:p>
        </p:txBody>
      </p:sp>
    </p:spTree>
    <p:extLst>
      <p:ext uri="{BB962C8B-B14F-4D97-AF65-F5344CB8AC3E}">
        <p14:creationId xmlns:p14="http://schemas.microsoft.com/office/powerpoint/2010/main" val="16676723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644B634-DE2D-4CDB-97EE-8ECA340C06F9}" type="datetimeFigureOut">
              <a:rPr lang="en-GB" smtClean="0"/>
              <a:t>17/06/2022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05934FD-2B45-4992-BCBD-B333083A9624}" type="slidenum">
              <a:rPr lang="en-GB" smtClean="0"/>
              <a:t>‹#›</a:t>
            </a:fld>
            <a:endParaRPr lang="en-GB"/>
          </a:p>
        </p:txBody>
      </p:sp>
    </p:spTree>
    <p:extLst>
      <p:ext uri="{BB962C8B-B14F-4D97-AF65-F5344CB8AC3E}">
        <p14:creationId xmlns:p14="http://schemas.microsoft.com/office/powerpoint/2010/main" val="14470758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644B634-DE2D-4CDB-97EE-8ECA340C06F9}" type="datetimeFigureOut">
              <a:rPr lang="en-GB" smtClean="0"/>
              <a:t>17/06/2022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05934FD-2B45-4992-BCBD-B333083A9624}" type="slidenum">
              <a:rPr lang="en-GB" smtClean="0"/>
              <a:t>‹#›</a:t>
            </a:fld>
            <a:endParaRPr lang="en-GB"/>
          </a:p>
        </p:txBody>
      </p:sp>
    </p:spTree>
    <p:extLst>
      <p:ext uri="{BB962C8B-B14F-4D97-AF65-F5344CB8AC3E}">
        <p14:creationId xmlns:p14="http://schemas.microsoft.com/office/powerpoint/2010/main" val="25521004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9644B634-DE2D-4CDB-97EE-8ECA340C06F9}" type="datetimeFigureOut">
              <a:rPr lang="en-GB" smtClean="0"/>
              <a:t>17/06/2022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05934FD-2B45-4992-BCBD-B333083A9624}" type="slidenum">
              <a:rPr lang="en-GB" smtClean="0"/>
              <a:t>‹#›</a:t>
            </a:fld>
            <a:endParaRPr lang="en-GB"/>
          </a:p>
        </p:txBody>
      </p:sp>
    </p:spTree>
    <p:extLst>
      <p:ext uri="{BB962C8B-B14F-4D97-AF65-F5344CB8AC3E}">
        <p14:creationId xmlns:p14="http://schemas.microsoft.com/office/powerpoint/2010/main" val="4178584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9644B634-DE2D-4CDB-97EE-8ECA340C06F9}" type="datetimeFigureOut">
              <a:rPr lang="en-GB" smtClean="0"/>
              <a:t>17/06/2022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05934FD-2B45-4992-BCBD-B333083A9624}" type="slidenum">
              <a:rPr lang="en-GB" smtClean="0"/>
              <a:t>‹#›</a:t>
            </a:fld>
            <a:endParaRPr lang="en-GB"/>
          </a:p>
        </p:txBody>
      </p:sp>
    </p:spTree>
    <p:extLst>
      <p:ext uri="{BB962C8B-B14F-4D97-AF65-F5344CB8AC3E}">
        <p14:creationId xmlns:p14="http://schemas.microsoft.com/office/powerpoint/2010/main" val="871431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44B634-DE2D-4CDB-97EE-8ECA340C06F9}" type="datetimeFigureOut">
              <a:rPr lang="en-GB" smtClean="0"/>
              <a:t>17/06/2022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05934FD-2B45-4992-BCBD-B333083A9624}" type="slidenum">
              <a:rPr lang="en-GB" smtClean="0"/>
              <a:t>‹#›</a:t>
            </a:fld>
            <a:endParaRPr lang="en-GB"/>
          </a:p>
        </p:txBody>
      </p:sp>
    </p:spTree>
    <p:extLst>
      <p:ext uri="{BB962C8B-B14F-4D97-AF65-F5344CB8AC3E}">
        <p14:creationId xmlns:p14="http://schemas.microsoft.com/office/powerpoint/2010/main" val="6826383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44B634-DE2D-4CDB-97EE-8ECA340C06F9}" type="datetimeFigureOut">
              <a:rPr lang="en-GB" smtClean="0"/>
              <a:t>17/06/2022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05934FD-2B45-4992-BCBD-B333083A9624}" type="slidenum">
              <a:rPr lang="en-GB" smtClean="0"/>
              <a:t>‹#›</a:t>
            </a:fld>
            <a:endParaRPr lang="en-GB"/>
          </a:p>
        </p:txBody>
      </p:sp>
    </p:spTree>
    <p:extLst>
      <p:ext uri="{BB962C8B-B14F-4D97-AF65-F5344CB8AC3E}">
        <p14:creationId xmlns:p14="http://schemas.microsoft.com/office/powerpoint/2010/main" val="29419234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44B634-DE2D-4CDB-97EE-8ECA340C06F9}" type="datetimeFigureOut">
              <a:rPr lang="en-GB" smtClean="0"/>
              <a:t>17/06/2022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05934FD-2B45-4992-BCBD-B333083A9624}" type="slidenum">
              <a:rPr lang="en-GB" smtClean="0"/>
              <a:t>‹#›</a:t>
            </a:fld>
            <a:endParaRPr lang="en-GB"/>
          </a:p>
        </p:txBody>
      </p:sp>
    </p:spTree>
    <p:extLst>
      <p:ext uri="{BB962C8B-B14F-4D97-AF65-F5344CB8AC3E}">
        <p14:creationId xmlns:p14="http://schemas.microsoft.com/office/powerpoint/2010/main" val="16745571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44B634-DE2D-4CDB-97EE-8ECA340C06F9}" type="datetimeFigureOut">
              <a:rPr lang="en-GB" smtClean="0"/>
              <a:t>17/06/2022</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5934FD-2B45-4992-BCBD-B333083A9624}" type="slidenum">
              <a:rPr lang="en-GB" smtClean="0"/>
              <a:t>‹#›</a:t>
            </a:fld>
            <a:endParaRPr lang="en-GB"/>
          </a:p>
        </p:txBody>
      </p:sp>
    </p:spTree>
    <p:extLst>
      <p:ext uri="{BB962C8B-B14F-4D97-AF65-F5344CB8AC3E}">
        <p14:creationId xmlns:p14="http://schemas.microsoft.com/office/powerpoint/2010/main" val="29729132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web.microsoftstream.com/channel/22dadfc8-755a-4516-a1db-41f6f1d610de"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51520" y="260648"/>
            <a:ext cx="8624703" cy="616714"/>
          </a:xfrm>
          <a:solidFill>
            <a:schemeClr val="tx2">
              <a:lumMod val="75000"/>
            </a:schemeClr>
          </a:solidFill>
        </p:spPr>
        <p:txBody>
          <a:bodyPr/>
          <a:lstStyle/>
          <a:p>
            <a:r>
              <a:rPr lang="en-GB" b="1" dirty="0" smtClean="0">
                <a:solidFill>
                  <a:schemeClr val="bg1"/>
                </a:solidFill>
              </a:rPr>
              <a:t>Setting up your workstation</a:t>
            </a:r>
            <a:endParaRPr lang="en-GB" b="1" dirty="0">
              <a:solidFill>
                <a:schemeClr val="bg1"/>
              </a:solidFill>
            </a:endParaRPr>
          </a:p>
        </p:txBody>
      </p:sp>
      <p:sp>
        <p:nvSpPr>
          <p:cNvPr id="6" name="TextBox 5"/>
          <p:cNvSpPr txBox="1"/>
          <p:nvPr/>
        </p:nvSpPr>
        <p:spPr>
          <a:xfrm>
            <a:off x="836296" y="836712"/>
            <a:ext cx="8039927" cy="738664"/>
          </a:xfrm>
          <a:prstGeom prst="rect">
            <a:avLst/>
          </a:prstGeom>
          <a:solidFill>
            <a:schemeClr val="tx2">
              <a:lumMod val="40000"/>
              <a:lumOff val="60000"/>
            </a:schemeClr>
          </a:solidFill>
          <a:ln>
            <a:solidFill>
              <a:schemeClr val="tx1"/>
            </a:solidFill>
          </a:ln>
        </p:spPr>
        <p:txBody>
          <a:bodyPr wrap="square" rtlCol="0">
            <a:spAutoFit/>
          </a:bodyPr>
          <a:lstStyle/>
          <a:p>
            <a:pPr marL="285750" indent="-285750">
              <a:buFont typeface="Arial" panose="020B0604020202020204" pitchFamily="34" charset="0"/>
              <a:buChar char="•"/>
            </a:pPr>
            <a:r>
              <a:rPr lang="en-GB" sz="1400" dirty="0" smtClean="0"/>
              <a:t>Poor posture can cause backache, upper limb problems, mental stress and eye strain</a:t>
            </a:r>
          </a:p>
          <a:p>
            <a:pPr marL="285750" indent="-285750">
              <a:buFont typeface="Arial" panose="020B0604020202020204" pitchFamily="34" charset="0"/>
              <a:buChar char="•"/>
            </a:pPr>
            <a:r>
              <a:rPr lang="en-GB" sz="1400" dirty="0" smtClean="0"/>
              <a:t>Ensure regular breaks are taken away from the desk to exercise eyes and body</a:t>
            </a:r>
          </a:p>
          <a:p>
            <a:pPr marL="285750" indent="-285750">
              <a:buFont typeface="Arial" panose="020B0604020202020204" pitchFamily="34" charset="0"/>
              <a:buChar char="•"/>
            </a:pPr>
            <a:r>
              <a:rPr lang="en-GB" sz="1400" dirty="0" smtClean="0"/>
              <a:t>To assist with stretches, watch the </a:t>
            </a:r>
            <a:r>
              <a:rPr lang="en-GB" sz="1400" dirty="0" smtClean="0">
                <a:hlinkClick r:id="rId2"/>
              </a:rPr>
              <a:t>STFC short video of stretching exercises.</a:t>
            </a:r>
            <a:endParaRPr lang="en-GB" sz="1400" dirty="0"/>
          </a:p>
        </p:txBody>
      </p:sp>
      <p:sp>
        <p:nvSpPr>
          <p:cNvPr id="5" name="TextBox 4"/>
          <p:cNvSpPr txBox="1"/>
          <p:nvPr/>
        </p:nvSpPr>
        <p:spPr>
          <a:xfrm rot="16200000">
            <a:off x="175145" y="914224"/>
            <a:ext cx="737529" cy="584775"/>
          </a:xfrm>
          <a:prstGeom prst="rect">
            <a:avLst/>
          </a:prstGeom>
          <a:solidFill>
            <a:schemeClr val="accent3">
              <a:lumMod val="20000"/>
              <a:lumOff val="80000"/>
            </a:schemeClr>
          </a:solidFill>
          <a:ln>
            <a:solidFill>
              <a:schemeClr val="tx2">
                <a:lumMod val="75000"/>
              </a:schemeClr>
            </a:solidFill>
          </a:ln>
        </p:spPr>
        <p:txBody>
          <a:bodyPr wrap="square" rtlCol="0">
            <a:spAutoFit/>
          </a:bodyPr>
          <a:lstStyle/>
          <a:p>
            <a:pPr algn="ctr"/>
            <a:r>
              <a:rPr lang="en-GB" sz="1600" dirty="0" smtClean="0">
                <a:solidFill>
                  <a:schemeClr val="tx1">
                    <a:alpha val="98000"/>
                  </a:schemeClr>
                </a:solidFill>
              </a:rPr>
              <a:t>Key</a:t>
            </a:r>
            <a:r>
              <a:rPr lang="en-GB" sz="1600" dirty="0" smtClean="0"/>
              <a:t> Points</a:t>
            </a:r>
            <a:endParaRPr lang="en-GB" sz="1600" dirty="0"/>
          </a:p>
        </p:txBody>
      </p:sp>
      <p:sp>
        <p:nvSpPr>
          <p:cNvPr id="7" name="TextBox 6"/>
          <p:cNvSpPr txBox="1"/>
          <p:nvPr/>
        </p:nvSpPr>
        <p:spPr>
          <a:xfrm>
            <a:off x="153927" y="2049929"/>
            <a:ext cx="3168352" cy="523220"/>
          </a:xfrm>
          <a:prstGeom prst="rect">
            <a:avLst/>
          </a:prstGeom>
          <a:noFill/>
          <a:ln w="12700">
            <a:solidFill>
              <a:schemeClr val="tx1"/>
            </a:solidFill>
          </a:ln>
        </p:spPr>
        <p:txBody>
          <a:bodyPr wrap="square" rtlCol="0">
            <a:spAutoFit/>
          </a:bodyPr>
          <a:lstStyle/>
          <a:p>
            <a:r>
              <a:rPr lang="en-GB" sz="1400" dirty="0" smtClean="0"/>
              <a:t>1. Adjust chair height until forearms are at right angles with upper arms </a:t>
            </a:r>
            <a:endParaRPr lang="en-GB" sz="1400" dirty="0"/>
          </a:p>
        </p:txBody>
      </p:sp>
      <p:cxnSp>
        <p:nvCxnSpPr>
          <p:cNvPr id="9" name="Straight Arrow Connector 8"/>
          <p:cNvCxnSpPr>
            <a:stCxn id="7" idx="3"/>
          </p:cNvCxnSpPr>
          <p:nvPr/>
        </p:nvCxnSpPr>
        <p:spPr>
          <a:xfrm>
            <a:off x="3322279" y="2311539"/>
            <a:ext cx="1370919"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4790792" y="2067818"/>
            <a:ext cx="4085432" cy="738664"/>
          </a:xfrm>
          <a:prstGeom prst="rect">
            <a:avLst/>
          </a:prstGeom>
          <a:noFill/>
          <a:ln>
            <a:solidFill>
              <a:schemeClr val="tx1"/>
            </a:solidFill>
          </a:ln>
        </p:spPr>
        <p:txBody>
          <a:bodyPr wrap="square" rtlCol="0">
            <a:spAutoFit/>
          </a:bodyPr>
          <a:lstStyle/>
          <a:p>
            <a:r>
              <a:rPr lang="en-GB" sz="1400" dirty="0" smtClean="0"/>
              <a:t>2. Adjust backrest height so that lower back (lumbar area) is supported. Should this not be possible, an additional lumbar support may be required.</a:t>
            </a:r>
          </a:p>
        </p:txBody>
      </p:sp>
      <p:cxnSp>
        <p:nvCxnSpPr>
          <p:cNvPr id="13" name="Straight Arrow Connector 12"/>
          <p:cNvCxnSpPr/>
          <p:nvPr/>
        </p:nvCxnSpPr>
        <p:spPr>
          <a:xfrm>
            <a:off x="8767707" y="2806482"/>
            <a:ext cx="0" cy="25621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5364088" y="3063054"/>
            <a:ext cx="3493129" cy="738664"/>
          </a:xfrm>
          <a:prstGeom prst="rect">
            <a:avLst/>
          </a:prstGeom>
          <a:noFill/>
          <a:ln>
            <a:solidFill>
              <a:schemeClr val="tx1"/>
            </a:solidFill>
          </a:ln>
        </p:spPr>
        <p:txBody>
          <a:bodyPr wrap="square" rtlCol="0">
            <a:spAutoFit/>
          </a:bodyPr>
          <a:lstStyle/>
          <a:p>
            <a:r>
              <a:rPr lang="en-GB" sz="1400" dirty="0" smtClean="0"/>
              <a:t>3.</a:t>
            </a:r>
            <a:r>
              <a:rPr lang="en-GB" sz="1400" dirty="0"/>
              <a:t> </a:t>
            </a:r>
            <a:r>
              <a:rPr lang="en-GB" sz="1400" dirty="0" smtClean="0"/>
              <a:t>Sitting in the seat, hips should touch the backrest and there should be a gap of 2-4 fingers from edge of seat to back of calf.</a:t>
            </a:r>
            <a:endParaRPr lang="en-GB" sz="1400" dirty="0"/>
          </a:p>
        </p:txBody>
      </p:sp>
      <p:cxnSp>
        <p:nvCxnSpPr>
          <p:cNvPr id="18" name="Straight Arrow Connector 17"/>
          <p:cNvCxnSpPr/>
          <p:nvPr/>
        </p:nvCxnSpPr>
        <p:spPr>
          <a:xfrm>
            <a:off x="8767707" y="3801718"/>
            <a:ext cx="0" cy="25621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5364088" y="4057933"/>
            <a:ext cx="3512136" cy="954107"/>
          </a:xfrm>
          <a:prstGeom prst="rect">
            <a:avLst/>
          </a:prstGeom>
          <a:noFill/>
          <a:ln>
            <a:solidFill>
              <a:schemeClr val="tx1"/>
            </a:solidFill>
          </a:ln>
        </p:spPr>
        <p:txBody>
          <a:bodyPr wrap="square" rtlCol="0">
            <a:spAutoFit/>
          </a:bodyPr>
          <a:lstStyle/>
          <a:p>
            <a:r>
              <a:rPr lang="en-GB" sz="1400" dirty="0" smtClean="0"/>
              <a:t>4. Adjust height of monitor so top of screen is at (or slightly below) eye level. Monitor should be about arms length from the body. Should not have to twist to view monitor(s).</a:t>
            </a:r>
            <a:endParaRPr lang="en-GB" sz="1400" dirty="0"/>
          </a:p>
        </p:txBody>
      </p:sp>
      <p:cxnSp>
        <p:nvCxnSpPr>
          <p:cNvPr id="27" name="Straight Arrow Connector 26"/>
          <p:cNvCxnSpPr/>
          <p:nvPr/>
        </p:nvCxnSpPr>
        <p:spPr>
          <a:xfrm>
            <a:off x="8765468" y="5012040"/>
            <a:ext cx="0" cy="25621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5383095" y="5274335"/>
            <a:ext cx="3493129" cy="523220"/>
          </a:xfrm>
          <a:prstGeom prst="rect">
            <a:avLst/>
          </a:prstGeom>
          <a:noFill/>
          <a:ln>
            <a:solidFill>
              <a:schemeClr val="tx1"/>
            </a:solidFill>
          </a:ln>
        </p:spPr>
        <p:txBody>
          <a:bodyPr wrap="square" rtlCol="0">
            <a:spAutoFit/>
          </a:bodyPr>
          <a:lstStyle/>
          <a:p>
            <a:r>
              <a:rPr lang="en-GB" sz="1400" dirty="0"/>
              <a:t>5</a:t>
            </a:r>
            <a:r>
              <a:rPr lang="en-GB" sz="1400" dirty="0" smtClean="0"/>
              <a:t>. Sit close to desk (elbows under shoulders) and keep keyboard and mouse close.</a:t>
            </a:r>
            <a:endParaRPr lang="en-GB" sz="1400" dirty="0"/>
          </a:p>
        </p:txBody>
      </p:sp>
      <p:cxnSp>
        <p:nvCxnSpPr>
          <p:cNvPr id="29" name="Straight Arrow Connector 28"/>
          <p:cNvCxnSpPr/>
          <p:nvPr/>
        </p:nvCxnSpPr>
        <p:spPr>
          <a:xfrm>
            <a:off x="8777913" y="5812365"/>
            <a:ext cx="0" cy="25621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5364088" y="6072998"/>
            <a:ext cx="3493129" cy="523220"/>
          </a:xfrm>
          <a:prstGeom prst="rect">
            <a:avLst/>
          </a:prstGeom>
          <a:noFill/>
          <a:ln>
            <a:solidFill>
              <a:schemeClr val="tx1"/>
            </a:solidFill>
          </a:ln>
        </p:spPr>
        <p:txBody>
          <a:bodyPr wrap="square" rtlCol="0">
            <a:spAutoFit/>
          </a:bodyPr>
          <a:lstStyle/>
          <a:p>
            <a:r>
              <a:rPr lang="en-GB" sz="1400" dirty="0" smtClean="0"/>
              <a:t>6. Position frequently referenced documents at same height and distance as monitor.</a:t>
            </a:r>
            <a:endParaRPr lang="en-GB" sz="1400" dirty="0"/>
          </a:p>
        </p:txBody>
      </p:sp>
      <p:cxnSp>
        <p:nvCxnSpPr>
          <p:cNvPr id="31" name="Straight Arrow Connector 30"/>
          <p:cNvCxnSpPr/>
          <p:nvPr/>
        </p:nvCxnSpPr>
        <p:spPr>
          <a:xfrm flipH="1">
            <a:off x="3779912" y="6480910"/>
            <a:ext cx="1603184"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136167" y="6077416"/>
            <a:ext cx="3643745" cy="523220"/>
          </a:xfrm>
          <a:prstGeom prst="rect">
            <a:avLst/>
          </a:prstGeom>
          <a:noFill/>
          <a:ln>
            <a:solidFill>
              <a:schemeClr val="tx1"/>
            </a:solidFill>
          </a:ln>
        </p:spPr>
        <p:txBody>
          <a:bodyPr wrap="square" rtlCol="0">
            <a:spAutoFit/>
          </a:bodyPr>
          <a:lstStyle/>
          <a:p>
            <a:r>
              <a:rPr lang="en-GB" sz="1400" dirty="0"/>
              <a:t>7</a:t>
            </a:r>
            <a:r>
              <a:rPr lang="en-GB" sz="1400" dirty="0" smtClean="0"/>
              <a:t>. Position monitor at right angles to windows to avoid glare/reflections or close blinds. </a:t>
            </a:r>
            <a:endParaRPr lang="en-GB" sz="1400" dirty="0"/>
          </a:p>
        </p:txBody>
      </p:sp>
      <p:pic>
        <p:nvPicPr>
          <p:cNvPr id="1026" name="Picture 2" descr="C:\Users\btc29815\AppData\Local\Microsoft\Windows\Temporary Internet Files\Content.Outlook\ISWM4Q33\product_dse.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48995" y="2963115"/>
            <a:ext cx="2831622" cy="2940729"/>
          </a:xfrm>
          <a:prstGeom prst="rect">
            <a:avLst/>
          </a:prstGeom>
          <a:noFill/>
          <a:extLst>
            <a:ext uri="{909E8E84-426E-40DD-AFC4-6F175D3DCCD1}">
              <a14:hiddenFill xmlns:a14="http://schemas.microsoft.com/office/drawing/2010/main">
                <a:solidFill>
                  <a:srgbClr val="FFFFFF"/>
                </a:solidFill>
              </a14:hiddenFill>
            </a:ext>
          </a:extLst>
        </p:spPr>
      </p:pic>
      <p:sp>
        <p:nvSpPr>
          <p:cNvPr id="39" name="TextBox 38"/>
          <p:cNvSpPr txBox="1"/>
          <p:nvPr/>
        </p:nvSpPr>
        <p:spPr>
          <a:xfrm>
            <a:off x="136167" y="4733343"/>
            <a:ext cx="1915553" cy="954107"/>
          </a:xfrm>
          <a:prstGeom prst="rect">
            <a:avLst/>
          </a:prstGeom>
          <a:noFill/>
          <a:ln>
            <a:solidFill>
              <a:schemeClr val="tx1"/>
            </a:solidFill>
          </a:ln>
        </p:spPr>
        <p:txBody>
          <a:bodyPr wrap="square" rtlCol="0">
            <a:spAutoFit/>
          </a:bodyPr>
          <a:lstStyle/>
          <a:p>
            <a:r>
              <a:rPr lang="en-GB" sz="1400" dirty="0" smtClean="0"/>
              <a:t>8. Position paper trays, etc. in accessible places to avoid over reaching or twisting.</a:t>
            </a:r>
            <a:endParaRPr lang="en-GB" sz="1400" dirty="0"/>
          </a:p>
        </p:txBody>
      </p:sp>
      <p:cxnSp>
        <p:nvCxnSpPr>
          <p:cNvPr id="40" name="Straight Arrow Connector 39"/>
          <p:cNvCxnSpPr/>
          <p:nvPr/>
        </p:nvCxnSpPr>
        <p:spPr>
          <a:xfrm flipV="1">
            <a:off x="345592" y="5690465"/>
            <a:ext cx="0" cy="386952"/>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3" name="TextBox 42"/>
          <p:cNvSpPr txBox="1"/>
          <p:nvPr/>
        </p:nvSpPr>
        <p:spPr>
          <a:xfrm>
            <a:off x="153927" y="2593783"/>
            <a:ext cx="767116" cy="369332"/>
          </a:xfrm>
          <a:prstGeom prst="rect">
            <a:avLst/>
          </a:prstGeom>
          <a:solidFill>
            <a:schemeClr val="accent6">
              <a:lumMod val="20000"/>
              <a:lumOff val="80000"/>
            </a:schemeClr>
          </a:solidFill>
        </p:spPr>
        <p:txBody>
          <a:bodyPr wrap="square" rtlCol="0">
            <a:spAutoFit/>
          </a:bodyPr>
          <a:lstStyle/>
          <a:p>
            <a:pPr algn="ctr"/>
            <a:r>
              <a:rPr lang="en-GB" dirty="0" smtClean="0"/>
              <a:t>START</a:t>
            </a:r>
            <a:endParaRPr lang="en-GB" dirty="0"/>
          </a:p>
        </p:txBody>
      </p:sp>
      <p:sp>
        <p:nvSpPr>
          <p:cNvPr id="45" name="TextBox 44"/>
          <p:cNvSpPr txBox="1"/>
          <p:nvPr/>
        </p:nvSpPr>
        <p:spPr>
          <a:xfrm>
            <a:off x="136167" y="4364011"/>
            <a:ext cx="905930" cy="369332"/>
          </a:xfrm>
          <a:prstGeom prst="rect">
            <a:avLst/>
          </a:prstGeom>
          <a:solidFill>
            <a:schemeClr val="accent6">
              <a:lumMod val="20000"/>
              <a:lumOff val="80000"/>
            </a:schemeClr>
          </a:solidFill>
        </p:spPr>
        <p:txBody>
          <a:bodyPr wrap="square" rtlCol="0">
            <a:spAutoFit/>
          </a:bodyPr>
          <a:lstStyle/>
          <a:p>
            <a:pPr algn="ctr"/>
            <a:r>
              <a:rPr lang="en-GB" dirty="0" smtClean="0"/>
              <a:t>FINISH</a:t>
            </a:r>
            <a:endParaRPr lang="en-GB" dirty="0"/>
          </a:p>
        </p:txBody>
      </p:sp>
    </p:spTree>
    <p:extLst>
      <p:ext uri="{BB962C8B-B14F-4D97-AF65-F5344CB8AC3E}">
        <p14:creationId xmlns:p14="http://schemas.microsoft.com/office/powerpoint/2010/main" val="10259209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Gallery Picture Content Type" ma:contentTypeID="0x01010200633D68DBDE51B742A7E675F943A94C85008AA897DE8402494ABB84C5BCB35CBBE4" ma:contentTypeVersion="8" ma:contentTypeDescription="Upload an image or a photograph." ma:contentTypeScope="" ma:versionID="3a8b306bbe2c2790d4855157b6839f0c">
  <xsd:schema xmlns:xsd="http://www.w3.org/2001/XMLSchema" xmlns:xs="http://www.w3.org/2001/XMLSchema" xmlns:p="http://schemas.microsoft.com/office/2006/metadata/properties" xmlns:ns1="http://schemas.microsoft.com/sharepoint/v3" xmlns:ns2="981ac29c-13a4-4a2e-8593-007dd32693a2" targetNamespace="http://schemas.microsoft.com/office/2006/metadata/properties" ma:root="true" ma:fieldsID="44662b8dfdcb97ed56a05dde583b0be8" ns1:_="" ns2:_="">
    <xsd:import namespace="http://schemas.microsoft.com/sharepoint/v3"/>
    <xsd:import namespace="981ac29c-13a4-4a2e-8593-007dd32693a2"/>
    <xsd:element name="properties">
      <xsd:complexType>
        <xsd:sequence>
          <xsd:element name="documentManagement">
            <xsd:complexType>
              <xsd:all>
                <xsd:element ref="ns1:ImageCreateDate" minOccurs="0"/>
                <xsd:element ref="ns1:Description" minOccurs="0"/>
                <xsd:element ref="ns1:AlternateThumbnailUrl" minOccurs="0"/>
                <xsd:element ref="ns2:Archived" minOccurs="0"/>
                <xsd:element ref="ns2:ImageTag" minOccurs="0"/>
                <xsd:element ref="ns1:ImageWidth" minOccurs="0"/>
                <xsd:element ref="ns1:ImageHeight" minOccurs="0"/>
                <xsd:element ref="ns1:ThumbnailExists" minOccurs="0"/>
                <xsd:element ref="ns1:PreviewExists"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ImageCreateDate" ma:index="5" nillable="true" ma:displayName="Date Picture Taken" ma:format="DateTime" ma:hidden="true" ma:internalName="ImageCreateDate">
      <xsd:simpleType>
        <xsd:restriction base="dms:DateTime"/>
      </xsd:simpleType>
    </xsd:element>
    <xsd:element name="Description" ma:index="6" nillable="true" ma:displayName="Comments" ma:description="Used as alternative text for the picture." ma:hidden="true" ma:internalName="Description" ma:readOnly="false">
      <xsd:simpleType>
        <xsd:restriction base="dms:Note">
          <xsd:maxLength value="255"/>
        </xsd:restriction>
      </xsd:simpleType>
    </xsd:element>
    <xsd:element name="AlternateThumbnailUrl" ma:index="8" nillable="true" ma:displayName="Preview Image URL" ma:format="Image" ma:hidden="true" ma:internalName="AlternateThumbnailUrl">
      <xsd:complexType>
        <xsd:complexContent>
          <xsd:extension base="dms:URL">
            <xsd:sequence>
              <xsd:element name="Url" type="dms:ValidUrl" minOccurs="0" nillable="true"/>
              <xsd:element name="Description" type="xsd:string" nillable="true"/>
            </xsd:sequence>
          </xsd:extension>
        </xsd:complexContent>
      </xsd:complexType>
    </xsd:element>
    <xsd:element name="ImageWidth" ma:index="11" nillable="true" ma:displayName="Picture Width" ma:internalName="ImageWidth" ma:readOnly="true">
      <xsd:simpleType>
        <xsd:restriction base="dms:Unknown"/>
      </xsd:simpleType>
    </xsd:element>
    <xsd:element name="ImageHeight" ma:index="12" nillable="true" ma:displayName="Picture Height" ma:internalName="ImageHeight" ma:readOnly="true">
      <xsd:simpleType>
        <xsd:restriction base="dms:Unknown"/>
      </xsd:simpleType>
    </xsd:element>
    <xsd:element name="ThumbnailExists" ma:index="22" nillable="true" ma:displayName="Thumbnail Exists" ma:default="FALSE" ma:hidden="true" ma:internalName="ThumbnailExists" ma:readOnly="true">
      <xsd:simpleType>
        <xsd:restriction base="dms:Boolean"/>
      </xsd:simpleType>
    </xsd:element>
    <xsd:element name="PreviewExists" ma:index="23" nillable="true" ma:displayName="Preview Exists" ma:default="FALSE" ma:hidden="true" ma:internalName="PreviewExists"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981ac29c-13a4-4a2e-8593-007dd32693a2" elementFormDefault="qualified">
    <xsd:import namespace="http://schemas.microsoft.com/office/2006/documentManagement/types"/>
    <xsd:import namespace="http://schemas.microsoft.com/office/infopath/2007/PartnerControls"/>
    <xsd:element name="Archived" ma:index="9" nillable="true" ma:displayName="Archived" ma:description="When an image is archived it can be seen if directly linked to but not seen in the Gallery pages." ma:internalName="Archived" ma:readOnly="false">
      <xsd:simpleType>
        <xsd:restriction base="dms:Boolean"/>
      </xsd:simpleType>
    </xsd:element>
    <xsd:element name="ImageTag" ma:index="10" nillable="true" ma:displayName="ImageTag" ma:list="{b19ce8cb-c4e3-48f5-b992-24bd9d6e149e}" ma:internalName="ImageTag" ma:readOnly="false" ma:showField="Title" ma:web="981ac29c-13a4-4a2e-8593-007dd32693a2">
      <xsd:complexType>
        <xsd:complexContent>
          <xsd:extension base="dms:MultiChoiceLookup">
            <xsd:sequence>
              <xsd:element name="Value" type="dms:Lookup" maxOccurs="unbounded" minOccurs="0" nillable="true"/>
            </xsd:sequence>
          </xsd:extension>
        </xsd:complexContent>
      </xsd:complexType>
    </xsd:element>
    <xsd:element name="SharedWithUsers" ma:index="2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4" ma:displayName="Content Type"/>
        <xsd:element ref="dc:title" minOccurs="0" maxOccurs="1" ma:index="2" ma:displayName="Title"/>
        <xsd:element ref="dc:subject" minOccurs="0" maxOccurs="1"/>
        <xsd:element ref="dc:description" minOccurs="0" maxOccurs="1"/>
        <xsd:element name="keywords" minOccurs="0" maxOccurs="1" type="xsd:string" ma:index="7"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AlternateThumbnailUrl xmlns="http://schemas.microsoft.com/sharepoint/v3">
      <Url xsi:nil="true"/>
      <Description xsi:nil="true"/>
    </AlternateThumbnailUrl>
    <Archived xmlns="981ac29c-13a4-4a2e-8593-007dd32693a2">false</Archived>
    <ImageTag xmlns="981ac29c-13a4-4a2e-8593-007dd32693a2"/>
    <Description xmlns="http://schemas.microsoft.com/sharepoint/v3" xsi:nil="true"/>
    <ImageCreateDate xmlns="http://schemas.microsoft.com/sharepoint/v3" xsi:nil="true"/>
  </documentManagement>
</p:properties>
</file>

<file path=customXml/itemProps1.xml><?xml version="1.0" encoding="utf-8"?>
<ds:datastoreItem xmlns:ds="http://schemas.openxmlformats.org/officeDocument/2006/customXml" ds:itemID="{715D5FA1-3EC2-44D6-98BE-834CCD228188}"/>
</file>

<file path=customXml/itemProps2.xml><?xml version="1.0" encoding="utf-8"?>
<ds:datastoreItem xmlns:ds="http://schemas.openxmlformats.org/officeDocument/2006/customXml" ds:itemID="{32E0238A-EEF6-4652-A350-124CF2C3CA54}"/>
</file>

<file path=customXml/itemProps3.xml><?xml version="1.0" encoding="utf-8"?>
<ds:datastoreItem xmlns:ds="http://schemas.openxmlformats.org/officeDocument/2006/customXml" ds:itemID="{D328A840-411C-432B-94EC-80659819D086}"/>
</file>

<file path=docProps/app.xml><?xml version="1.0" encoding="utf-8"?>
<Properties xmlns="http://schemas.openxmlformats.org/officeDocument/2006/extended-properties" xmlns:vt="http://schemas.openxmlformats.org/officeDocument/2006/docPropsVTypes">
  <TotalTime>76</TotalTime>
  <Words>230</Words>
  <Application>Microsoft Office PowerPoint</Application>
  <PresentationFormat>On-screen Show (4:3)</PresentationFormat>
  <Paragraphs>15</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Daresbury Laboratory (STFC)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keywords/>
  <cp:lastModifiedBy>Davies, Laura (STFC,DL,COO)</cp:lastModifiedBy>
  <cp:revision>11</cp:revision>
  <cp:lastPrinted>2019-12-12T11:30:23Z</cp:lastPrinted>
  <dcterms:created xsi:type="dcterms:W3CDTF">2016-08-09T14:34:58Z</dcterms:created>
  <dcterms:modified xsi:type="dcterms:W3CDTF">2022-06-17T10:42:48Z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0x01010200633D68DBDE51B742A7E675F943A94C85008AA897DE8402494ABB84C5BCB35CBBE4</vt:lpwstr>
  </property>
</Properties>
</file>